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60" r:id="rId1"/>
  </p:sldMasterIdLst>
  <p:notesMasterIdLst>
    <p:notesMasterId r:id="rId26"/>
  </p:notesMasterIdLst>
  <p:sldIdLst>
    <p:sldId id="256" r:id="rId2"/>
    <p:sldId id="674" r:id="rId3"/>
    <p:sldId id="714" r:id="rId4"/>
    <p:sldId id="715" r:id="rId5"/>
    <p:sldId id="716" r:id="rId6"/>
    <p:sldId id="712" r:id="rId7"/>
    <p:sldId id="676" r:id="rId8"/>
    <p:sldId id="717" r:id="rId9"/>
    <p:sldId id="719" r:id="rId10"/>
    <p:sldId id="718" r:id="rId11"/>
    <p:sldId id="720" r:id="rId12"/>
    <p:sldId id="721" r:id="rId13"/>
    <p:sldId id="722" r:id="rId14"/>
    <p:sldId id="723" r:id="rId15"/>
    <p:sldId id="724" r:id="rId16"/>
    <p:sldId id="725" r:id="rId17"/>
    <p:sldId id="726" r:id="rId18"/>
    <p:sldId id="727" r:id="rId19"/>
    <p:sldId id="728" r:id="rId20"/>
    <p:sldId id="729" r:id="rId21"/>
    <p:sldId id="730" r:id="rId22"/>
    <p:sldId id="731" r:id="rId23"/>
    <p:sldId id="711" r:id="rId24"/>
    <p:sldId id="30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61A3E"/>
    <a:srgbClr val="2A0606"/>
    <a:srgbClr val="8FAADC"/>
    <a:srgbClr val="2F5597"/>
    <a:srgbClr val="333F50"/>
    <a:srgbClr val="8497B0"/>
    <a:srgbClr val="626CC7"/>
    <a:srgbClr val="323B8D"/>
    <a:srgbClr val="21275D"/>
    <a:srgbClr val="2038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71" autoAdjust="0"/>
    <p:restoredTop sz="93447" autoAdjust="0"/>
  </p:normalViewPr>
  <p:slideViewPr>
    <p:cSldViewPr snapToGrid="0">
      <p:cViewPr varScale="1">
        <p:scale>
          <a:sx n="61" d="100"/>
          <a:sy n="61" d="100"/>
        </p:scale>
        <p:origin x="792" y="28"/>
      </p:cViewPr>
      <p:guideLst/>
    </p:cSldViewPr>
  </p:slideViewPr>
  <p:notesTextViewPr>
    <p:cViewPr>
      <p:scale>
        <a:sx n="75" d="100"/>
        <a:sy n="75"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FE25BD-E5DB-4524-8A01-223CC332BBEE}"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IN"/>
        </a:p>
      </dgm:t>
    </dgm:pt>
    <dgm:pt modelId="{CC45283F-49D7-4A3A-8D2D-5023D735F288}">
      <dgm:prSet phldrT="[Text]" custT="1"/>
      <dgm:spPr/>
      <dgm:t>
        <a:bodyPr/>
        <a:lstStyle/>
        <a:p>
          <a:r>
            <a:rPr lang="en-IN" sz="2400" b="1" dirty="0"/>
            <a:t>Data Collection</a:t>
          </a:r>
        </a:p>
      </dgm:t>
    </dgm:pt>
    <dgm:pt modelId="{C0D9D68B-FE2A-4F60-BB2B-56BB312F9405}" type="parTrans" cxnId="{CDF9042F-2F4B-4D52-969A-3C4174E702F2}">
      <dgm:prSet/>
      <dgm:spPr/>
      <dgm:t>
        <a:bodyPr/>
        <a:lstStyle/>
        <a:p>
          <a:endParaRPr lang="en-IN"/>
        </a:p>
      </dgm:t>
    </dgm:pt>
    <dgm:pt modelId="{2301CA70-1490-408D-80E4-FA994DA00F8E}" type="sibTrans" cxnId="{CDF9042F-2F4B-4D52-969A-3C4174E702F2}">
      <dgm:prSet/>
      <dgm:spPr/>
      <dgm:t>
        <a:bodyPr/>
        <a:lstStyle/>
        <a:p>
          <a:endParaRPr lang="en-IN"/>
        </a:p>
      </dgm:t>
    </dgm:pt>
    <dgm:pt modelId="{E7981043-1B85-4ED1-97D4-96C07A64EB0C}">
      <dgm:prSet phldrT="[Text]"/>
      <dgm:spPr/>
      <dgm:t>
        <a:bodyPr/>
        <a:lstStyle/>
        <a:p>
          <a:r>
            <a:rPr lang="en-IN" b="1" dirty="0"/>
            <a:t>Step  </a:t>
          </a:r>
        </a:p>
      </dgm:t>
    </dgm:pt>
    <dgm:pt modelId="{07B80407-DD40-42DC-B882-622DB5BA593F}" type="parTrans" cxnId="{FE8B1D94-59A5-43D3-9FB8-739005BE35E6}">
      <dgm:prSet/>
      <dgm:spPr/>
      <dgm:t>
        <a:bodyPr/>
        <a:lstStyle/>
        <a:p>
          <a:endParaRPr lang="en-IN"/>
        </a:p>
      </dgm:t>
    </dgm:pt>
    <dgm:pt modelId="{CF1AFEB6-414B-42D5-9893-273A1E125FAE}" type="sibTrans" cxnId="{FE8B1D94-59A5-43D3-9FB8-739005BE35E6}">
      <dgm:prSet/>
      <dgm:spPr/>
      <dgm:t>
        <a:bodyPr/>
        <a:lstStyle/>
        <a:p>
          <a:endParaRPr lang="en-IN"/>
        </a:p>
      </dgm:t>
    </dgm:pt>
    <dgm:pt modelId="{F2CE71A9-8227-4052-A27F-BA54D9A4C3DA}">
      <dgm:prSet phldrT="[Text]"/>
      <dgm:spPr/>
      <dgm:t>
        <a:bodyPr/>
        <a:lstStyle/>
        <a:p>
          <a:r>
            <a:rPr lang="en-IN" dirty="0" err="1"/>
            <a:t>Originiater</a:t>
          </a:r>
          <a:r>
            <a:rPr lang="en-IN" dirty="0"/>
            <a:t> Balances </a:t>
          </a:r>
        </a:p>
      </dgm:t>
    </dgm:pt>
    <dgm:pt modelId="{85EADD0F-FD1D-413E-B876-B6CF61752D78}" type="parTrans" cxnId="{6021D9F5-71D4-4844-A97E-C1A697F49CAE}">
      <dgm:prSet/>
      <dgm:spPr/>
      <dgm:t>
        <a:bodyPr/>
        <a:lstStyle/>
        <a:p>
          <a:endParaRPr lang="en-IN"/>
        </a:p>
      </dgm:t>
    </dgm:pt>
    <dgm:pt modelId="{766AE256-109E-4C70-9168-D6C04FB53BFD}" type="sibTrans" cxnId="{6021D9F5-71D4-4844-A97E-C1A697F49CAE}">
      <dgm:prSet/>
      <dgm:spPr/>
      <dgm:t>
        <a:bodyPr/>
        <a:lstStyle/>
        <a:p>
          <a:endParaRPr lang="en-IN"/>
        </a:p>
      </dgm:t>
    </dgm:pt>
    <dgm:pt modelId="{D1C970B5-05FE-498F-8FC9-6F5564589569}">
      <dgm:prSet phldrT="[Text]"/>
      <dgm:spPr/>
      <dgm:t>
        <a:bodyPr/>
        <a:lstStyle/>
        <a:p>
          <a:r>
            <a:rPr lang="en-IN" dirty="0"/>
            <a:t>Recipient Balances </a:t>
          </a:r>
        </a:p>
      </dgm:t>
    </dgm:pt>
    <dgm:pt modelId="{85B174DA-A11A-4F11-A530-63B516F2FA78}" type="parTrans" cxnId="{7373EF46-AEE7-4FED-98A5-63C71140EB0E}">
      <dgm:prSet/>
      <dgm:spPr/>
      <dgm:t>
        <a:bodyPr/>
        <a:lstStyle/>
        <a:p>
          <a:endParaRPr lang="en-IN"/>
        </a:p>
      </dgm:t>
    </dgm:pt>
    <dgm:pt modelId="{B01FAA45-1370-45AA-A0DB-11C8943CCE91}" type="sibTrans" cxnId="{7373EF46-AEE7-4FED-98A5-63C71140EB0E}">
      <dgm:prSet/>
      <dgm:spPr/>
      <dgm:t>
        <a:bodyPr/>
        <a:lstStyle/>
        <a:p>
          <a:endParaRPr lang="en-IN"/>
        </a:p>
      </dgm:t>
    </dgm:pt>
    <dgm:pt modelId="{2395FBC2-992F-44D8-96E1-8C524BF0E4DB}">
      <dgm:prSet phldrT="[Text]"/>
      <dgm:spPr/>
      <dgm:t>
        <a:bodyPr/>
        <a:lstStyle/>
        <a:p>
          <a:r>
            <a:rPr lang="en-IN" dirty="0"/>
            <a:t>Target : is Fraud</a:t>
          </a:r>
        </a:p>
        <a:p>
          <a:r>
            <a:rPr lang="en-IN" dirty="0"/>
            <a:t>(1)Fraud, (0)Not Fraud </a:t>
          </a:r>
        </a:p>
      </dgm:t>
    </dgm:pt>
    <dgm:pt modelId="{C46422AE-001D-4EBC-AF38-7084B8608B68}" type="parTrans" cxnId="{05C0AB11-CAAE-458E-9E43-5B9E9C03A4EF}">
      <dgm:prSet/>
      <dgm:spPr/>
      <dgm:t>
        <a:bodyPr/>
        <a:lstStyle/>
        <a:p>
          <a:endParaRPr lang="en-IN"/>
        </a:p>
      </dgm:t>
    </dgm:pt>
    <dgm:pt modelId="{A58B5911-2F14-490D-9322-A1242ED70E6C}" type="sibTrans" cxnId="{05C0AB11-CAAE-458E-9E43-5B9E9C03A4EF}">
      <dgm:prSet/>
      <dgm:spPr/>
      <dgm:t>
        <a:bodyPr/>
        <a:lstStyle/>
        <a:p>
          <a:endParaRPr lang="en-IN"/>
        </a:p>
      </dgm:t>
    </dgm:pt>
    <dgm:pt modelId="{90FC6735-03C7-467D-B2E6-E9F38A31FA88}">
      <dgm:prSet phldrT="[Text]"/>
      <dgm:spPr/>
      <dgm:t>
        <a:bodyPr/>
        <a:lstStyle/>
        <a:p>
          <a:r>
            <a:rPr lang="en-IN" dirty="0"/>
            <a:t>Type</a:t>
          </a:r>
        </a:p>
      </dgm:t>
    </dgm:pt>
    <dgm:pt modelId="{8CCDCBAC-EE23-480C-BE99-A812384D2B1F}" type="parTrans" cxnId="{7F05AC51-060B-4185-9077-A2A6F9835EE6}">
      <dgm:prSet/>
      <dgm:spPr/>
      <dgm:t>
        <a:bodyPr/>
        <a:lstStyle/>
        <a:p>
          <a:endParaRPr lang="en-IN"/>
        </a:p>
      </dgm:t>
    </dgm:pt>
    <dgm:pt modelId="{5B260466-B994-418F-89CA-4D1AE55A553A}" type="sibTrans" cxnId="{7F05AC51-060B-4185-9077-A2A6F9835EE6}">
      <dgm:prSet/>
      <dgm:spPr/>
      <dgm:t>
        <a:bodyPr/>
        <a:lstStyle/>
        <a:p>
          <a:endParaRPr lang="en-IN"/>
        </a:p>
      </dgm:t>
    </dgm:pt>
    <dgm:pt modelId="{7FAAE95F-CE1C-4B6B-A62A-5A1064D87308}">
      <dgm:prSet phldrT="[Text]"/>
      <dgm:spPr/>
    </dgm:pt>
    <dgm:pt modelId="{91105EE1-12F5-4277-9345-430A7B3DBE0B}" type="parTrans" cxnId="{FB05221F-D8D6-40E1-AA44-D31179ED1DF8}">
      <dgm:prSet/>
      <dgm:spPr/>
      <dgm:t>
        <a:bodyPr/>
        <a:lstStyle/>
        <a:p>
          <a:endParaRPr lang="en-IN"/>
        </a:p>
      </dgm:t>
    </dgm:pt>
    <dgm:pt modelId="{20420809-675D-4FB9-876E-77EBFBDBC325}" type="sibTrans" cxnId="{FB05221F-D8D6-40E1-AA44-D31179ED1DF8}">
      <dgm:prSet/>
      <dgm:spPr/>
      <dgm:t>
        <a:bodyPr/>
        <a:lstStyle/>
        <a:p>
          <a:endParaRPr lang="en-IN"/>
        </a:p>
      </dgm:t>
    </dgm:pt>
    <dgm:pt modelId="{2F3E2057-EA9A-450E-84DF-39EC17DD85DE}">
      <dgm:prSet phldrT="[Text]"/>
      <dgm:spPr/>
      <dgm:t>
        <a:bodyPr/>
        <a:lstStyle/>
        <a:p>
          <a:r>
            <a:rPr lang="en-IN" dirty="0"/>
            <a:t>Amount</a:t>
          </a:r>
        </a:p>
      </dgm:t>
    </dgm:pt>
    <dgm:pt modelId="{6AF13D08-4515-442B-BE27-54AB6F6F04E1}" type="parTrans" cxnId="{ED28DCD9-266D-4416-8A8B-C016E45AF68B}">
      <dgm:prSet/>
      <dgm:spPr/>
      <dgm:t>
        <a:bodyPr/>
        <a:lstStyle/>
        <a:p>
          <a:endParaRPr lang="en-IN"/>
        </a:p>
      </dgm:t>
    </dgm:pt>
    <dgm:pt modelId="{29ED5F66-1083-4B9F-911E-464A0CD2AE8C}" type="sibTrans" cxnId="{ED28DCD9-266D-4416-8A8B-C016E45AF68B}">
      <dgm:prSet/>
      <dgm:spPr/>
      <dgm:t>
        <a:bodyPr/>
        <a:lstStyle/>
        <a:p>
          <a:endParaRPr lang="en-IN"/>
        </a:p>
      </dgm:t>
    </dgm:pt>
    <dgm:pt modelId="{8CE2C504-97E7-4F9F-B2D3-F831EAB0D64B}">
      <dgm:prSet phldrT="[Text]"/>
      <dgm:spPr/>
      <dgm:t>
        <a:bodyPr/>
        <a:lstStyle/>
        <a:p>
          <a:endParaRPr lang="en-IN" dirty="0"/>
        </a:p>
      </dgm:t>
    </dgm:pt>
    <dgm:pt modelId="{914D53D4-3828-4A80-BD71-18C1012B5ECE}" type="parTrans" cxnId="{AA0CB46E-AFE4-4CA0-815A-83F98F287F84}">
      <dgm:prSet/>
      <dgm:spPr/>
      <dgm:t>
        <a:bodyPr/>
        <a:lstStyle/>
        <a:p>
          <a:endParaRPr lang="en-IN"/>
        </a:p>
      </dgm:t>
    </dgm:pt>
    <dgm:pt modelId="{87A2B08E-C94C-4C6B-9850-5EAC2834E363}" type="sibTrans" cxnId="{AA0CB46E-AFE4-4CA0-815A-83F98F287F84}">
      <dgm:prSet/>
      <dgm:spPr/>
      <dgm:t>
        <a:bodyPr/>
        <a:lstStyle/>
        <a:p>
          <a:endParaRPr lang="en-IN"/>
        </a:p>
      </dgm:t>
    </dgm:pt>
    <dgm:pt modelId="{F9180E3F-F9E8-4CB5-A3B5-1D0F64EFCEAA}" type="pres">
      <dgm:prSet presAssocID="{0BFE25BD-E5DB-4524-8A01-223CC332BBEE}" presName="Name0" presStyleCnt="0">
        <dgm:presLayoutVars>
          <dgm:chMax val="1"/>
          <dgm:chPref val="1"/>
          <dgm:dir/>
          <dgm:animOne val="branch"/>
          <dgm:animLvl val="lvl"/>
        </dgm:presLayoutVars>
      </dgm:prSet>
      <dgm:spPr/>
    </dgm:pt>
    <dgm:pt modelId="{039D244F-C556-45C5-AD73-AC3ABED025EE}" type="pres">
      <dgm:prSet presAssocID="{CC45283F-49D7-4A3A-8D2D-5023D735F288}" presName="Parent" presStyleLbl="node0" presStyleIdx="0" presStyleCnt="1">
        <dgm:presLayoutVars>
          <dgm:chMax val="6"/>
          <dgm:chPref val="6"/>
        </dgm:presLayoutVars>
      </dgm:prSet>
      <dgm:spPr/>
    </dgm:pt>
    <dgm:pt modelId="{D10727E8-B607-4C62-B698-F104CDF726CA}" type="pres">
      <dgm:prSet presAssocID="{E7981043-1B85-4ED1-97D4-96C07A64EB0C}" presName="Accent1" presStyleCnt="0"/>
      <dgm:spPr/>
    </dgm:pt>
    <dgm:pt modelId="{83E5056C-4626-4EA9-A6FE-0CB9B5540428}" type="pres">
      <dgm:prSet presAssocID="{E7981043-1B85-4ED1-97D4-96C07A64EB0C}" presName="Accent" presStyleLbl="bgShp" presStyleIdx="0" presStyleCnt="6"/>
      <dgm:spPr/>
    </dgm:pt>
    <dgm:pt modelId="{A46F1146-4009-4D21-97A6-2D5F15407D54}" type="pres">
      <dgm:prSet presAssocID="{E7981043-1B85-4ED1-97D4-96C07A64EB0C}" presName="Child1" presStyleLbl="node1" presStyleIdx="0" presStyleCnt="6">
        <dgm:presLayoutVars>
          <dgm:chMax val="0"/>
          <dgm:chPref val="0"/>
          <dgm:bulletEnabled val="1"/>
        </dgm:presLayoutVars>
      </dgm:prSet>
      <dgm:spPr/>
    </dgm:pt>
    <dgm:pt modelId="{E5CA0114-F646-41FA-9A00-41EB93ECF492}" type="pres">
      <dgm:prSet presAssocID="{2F3E2057-EA9A-450E-84DF-39EC17DD85DE}" presName="Accent2" presStyleCnt="0"/>
      <dgm:spPr/>
    </dgm:pt>
    <dgm:pt modelId="{6B59F199-0A21-4FC7-A3F1-2FBDB40786B0}" type="pres">
      <dgm:prSet presAssocID="{2F3E2057-EA9A-450E-84DF-39EC17DD85DE}" presName="Accent" presStyleLbl="bgShp" presStyleIdx="1" presStyleCnt="6"/>
      <dgm:spPr/>
    </dgm:pt>
    <dgm:pt modelId="{B37C0C95-76C4-4B90-8E52-4F0AD58DEBF1}" type="pres">
      <dgm:prSet presAssocID="{2F3E2057-EA9A-450E-84DF-39EC17DD85DE}" presName="Child2" presStyleLbl="node1" presStyleIdx="1" presStyleCnt="6">
        <dgm:presLayoutVars>
          <dgm:chMax val="0"/>
          <dgm:chPref val="0"/>
          <dgm:bulletEnabled val="1"/>
        </dgm:presLayoutVars>
      </dgm:prSet>
      <dgm:spPr/>
    </dgm:pt>
    <dgm:pt modelId="{1A6B2E78-6DA9-482B-B408-CBC1278D92BA}" type="pres">
      <dgm:prSet presAssocID="{F2CE71A9-8227-4052-A27F-BA54D9A4C3DA}" presName="Accent3" presStyleCnt="0"/>
      <dgm:spPr/>
    </dgm:pt>
    <dgm:pt modelId="{028E1532-8226-49CF-BD4E-118F65B03916}" type="pres">
      <dgm:prSet presAssocID="{F2CE71A9-8227-4052-A27F-BA54D9A4C3DA}" presName="Accent" presStyleLbl="bgShp" presStyleIdx="2" presStyleCnt="6"/>
      <dgm:spPr/>
    </dgm:pt>
    <dgm:pt modelId="{6261C820-BC81-4254-A9CD-895D44943AD5}" type="pres">
      <dgm:prSet presAssocID="{F2CE71A9-8227-4052-A27F-BA54D9A4C3DA}" presName="Child3" presStyleLbl="node1" presStyleIdx="2" presStyleCnt="6">
        <dgm:presLayoutVars>
          <dgm:chMax val="0"/>
          <dgm:chPref val="0"/>
          <dgm:bulletEnabled val="1"/>
        </dgm:presLayoutVars>
      </dgm:prSet>
      <dgm:spPr/>
    </dgm:pt>
    <dgm:pt modelId="{2D154E3A-F968-4C1A-9207-09EC1062D4F9}" type="pres">
      <dgm:prSet presAssocID="{D1C970B5-05FE-498F-8FC9-6F5564589569}" presName="Accent4" presStyleCnt="0"/>
      <dgm:spPr/>
    </dgm:pt>
    <dgm:pt modelId="{F4E4EE62-74CC-4389-94C4-91A7981A48D1}" type="pres">
      <dgm:prSet presAssocID="{D1C970B5-05FE-498F-8FC9-6F5564589569}" presName="Accent" presStyleLbl="bgShp" presStyleIdx="3" presStyleCnt="6"/>
      <dgm:spPr/>
    </dgm:pt>
    <dgm:pt modelId="{502BDE66-5920-4CDA-B9AF-E9DFE8F961A4}" type="pres">
      <dgm:prSet presAssocID="{D1C970B5-05FE-498F-8FC9-6F5564589569}" presName="Child4" presStyleLbl="node1" presStyleIdx="3" presStyleCnt="6">
        <dgm:presLayoutVars>
          <dgm:chMax val="0"/>
          <dgm:chPref val="0"/>
          <dgm:bulletEnabled val="1"/>
        </dgm:presLayoutVars>
      </dgm:prSet>
      <dgm:spPr/>
    </dgm:pt>
    <dgm:pt modelId="{7B38B460-58D2-44D0-B67C-5FF646FC566D}" type="pres">
      <dgm:prSet presAssocID="{2395FBC2-992F-44D8-96E1-8C524BF0E4DB}" presName="Accent5" presStyleCnt="0"/>
      <dgm:spPr/>
    </dgm:pt>
    <dgm:pt modelId="{154099AB-521B-4E98-B601-A7D287B3878D}" type="pres">
      <dgm:prSet presAssocID="{2395FBC2-992F-44D8-96E1-8C524BF0E4DB}" presName="Accent" presStyleLbl="bgShp" presStyleIdx="4" presStyleCnt="6"/>
      <dgm:spPr/>
    </dgm:pt>
    <dgm:pt modelId="{C95D13EA-EC97-46B1-8D20-D6A5700552EB}" type="pres">
      <dgm:prSet presAssocID="{2395FBC2-992F-44D8-96E1-8C524BF0E4DB}" presName="Child5" presStyleLbl="node1" presStyleIdx="4" presStyleCnt="6">
        <dgm:presLayoutVars>
          <dgm:chMax val="0"/>
          <dgm:chPref val="0"/>
          <dgm:bulletEnabled val="1"/>
        </dgm:presLayoutVars>
      </dgm:prSet>
      <dgm:spPr/>
    </dgm:pt>
    <dgm:pt modelId="{652EF263-8B24-4424-9416-B4D88443A876}" type="pres">
      <dgm:prSet presAssocID="{90FC6735-03C7-467D-B2E6-E9F38A31FA88}" presName="Accent6" presStyleCnt="0"/>
      <dgm:spPr/>
    </dgm:pt>
    <dgm:pt modelId="{10650715-5BC7-4FB9-B578-38E35BB6606E}" type="pres">
      <dgm:prSet presAssocID="{90FC6735-03C7-467D-B2E6-E9F38A31FA88}" presName="Accent" presStyleLbl="bgShp" presStyleIdx="5" presStyleCnt="6"/>
      <dgm:spPr/>
    </dgm:pt>
    <dgm:pt modelId="{2B1CEACA-F99E-4F7E-BF9E-C415A8E1A17C}" type="pres">
      <dgm:prSet presAssocID="{90FC6735-03C7-467D-B2E6-E9F38A31FA88}" presName="Child6" presStyleLbl="node1" presStyleIdx="5" presStyleCnt="6" custAng="0">
        <dgm:presLayoutVars>
          <dgm:chMax val="0"/>
          <dgm:chPref val="0"/>
          <dgm:bulletEnabled val="1"/>
        </dgm:presLayoutVars>
      </dgm:prSet>
      <dgm:spPr/>
    </dgm:pt>
  </dgm:ptLst>
  <dgm:cxnLst>
    <dgm:cxn modelId="{05C0AB11-CAAE-458E-9E43-5B9E9C03A4EF}" srcId="{CC45283F-49D7-4A3A-8D2D-5023D735F288}" destId="{2395FBC2-992F-44D8-96E1-8C524BF0E4DB}" srcOrd="4" destOrd="0" parTransId="{C46422AE-001D-4EBC-AF38-7084B8608B68}" sibTransId="{A58B5911-2F14-490D-9322-A1242ED70E6C}"/>
    <dgm:cxn modelId="{FB05221F-D8D6-40E1-AA44-D31179ED1DF8}" srcId="{CC45283F-49D7-4A3A-8D2D-5023D735F288}" destId="{7FAAE95F-CE1C-4B6B-A62A-5A1064D87308}" srcOrd="6" destOrd="0" parTransId="{91105EE1-12F5-4277-9345-430A7B3DBE0B}" sibTransId="{20420809-675D-4FB9-876E-77EBFBDBC325}"/>
    <dgm:cxn modelId="{CDF9042F-2F4B-4D52-969A-3C4174E702F2}" srcId="{0BFE25BD-E5DB-4524-8A01-223CC332BBEE}" destId="{CC45283F-49D7-4A3A-8D2D-5023D735F288}" srcOrd="0" destOrd="0" parTransId="{C0D9D68B-FE2A-4F60-BB2B-56BB312F9405}" sibTransId="{2301CA70-1490-408D-80E4-FA994DA00F8E}"/>
    <dgm:cxn modelId="{A019165D-3A55-4AC2-9B5B-58D07785782B}" type="presOf" srcId="{E7981043-1B85-4ED1-97D4-96C07A64EB0C}" destId="{A46F1146-4009-4D21-97A6-2D5F15407D54}" srcOrd="0" destOrd="0" presId="urn:microsoft.com/office/officeart/2011/layout/HexagonRadial"/>
    <dgm:cxn modelId="{7373EF46-AEE7-4FED-98A5-63C71140EB0E}" srcId="{CC45283F-49D7-4A3A-8D2D-5023D735F288}" destId="{D1C970B5-05FE-498F-8FC9-6F5564589569}" srcOrd="3" destOrd="0" parTransId="{85B174DA-A11A-4F11-A530-63B516F2FA78}" sibTransId="{B01FAA45-1370-45AA-A0DB-11C8943CCE91}"/>
    <dgm:cxn modelId="{AA0CB46E-AFE4-4CA0-815A-83F98F287F84}" srcId="{CC45283F-49D7-4A3A-8D2D-5023D735F288}" destId="{8CE2C504-97E7-4F9F-B2D3-F831EAB0D64B}" srcOrd="7" destOrd="0" parTransId="{914D53D4-3828-4A80-BD71-18C1012B5ECE}" sibTransId="{87A2B08E-C94C-4C6B-9850-5EAC2834E363}"/>
    <dgm:cxn modelId="{7F05AC51-060B-4185-9077-A2A6F9835EE6}" srcId="{CC45283F-49D7-4A3A-8D2D-5023D735F288}" destId="{90FC6735-03C7-467D-B2E6-E9F38A31FA88}" srcOrd="5" destOrd="0" parTransId="{8CCDCBAC-EE23-480C-BE99-A812384D2B1F}" sibTransId="{5B260466-B994-418F-89CA-4D1AE55A553A}"/>
    <dgm:cxn modelId="{96CCE453-64E4-4652-B1E5-F67F7BEC1319}" type="presOf" srcId="{0BFE25BD-E5DB-4524-8A01-223CC332BBEE}" destId="{F9180E3F-F9E8-4CB5-A3B5-1D0F64EFCEAA}" srcOrd="0" destOrd="0" presId="urn:microsoft.com/office/officeart/2011/layout/HexagonRadial"/>
    <dgm:cxn modelId="{7C668856-1CDC-427A-BDB6-A2153A50D10A}" type="presOf" srcId="{2F3E2057-EA9A-450E-84DF-39EC17DD85DE}" destId="{B37C0C95-76C4-4B90-8E52-4F0AD58DEBF1}" srcOrd="0" destOrd="0" presId="urn:microsoft.com/office/officeart/2011/layout/HexagonRadial"/>
    <dgm:cxn modelId="{FE8B1D94-59A5-43D3-9FB8-739005BE35E6}" srcId="{CC45283F-49D7-4A3A-8D2D-5023D735F288}" destId="{E7981043-1B85-4ED1-97D4-96C07A64EB0C}" srcOrd="0" destOrd="0" parTransId="{07B80407-DD40-42DC-B882-622DB5BA593F}" sibTransId="{CF1AFEB6-414B-42D5-9893-273A1E125FAE}"/>
    <dgm:cxn modelId="{B9E3E09C-02B9-4B34-BAB1-A5EFBA77A983}" type="presOf" srcId="{90FC6735-03C7-467D-B2E6-E9F38A31FA88}" destId="{2B1CEACA-F99E-4F7E-BF9E-C415A8E1A17C}" srcOrd="0" destOrd="0" presId="urn:microsoft.com/office/officeart/2011/layout/HexagonRadial"/>
    <dgm:cxn modelId="{4765499E-6750-455F-AC5E-1F0BEB32E48F}" type="presOf" srcId="{F2CE71A9-8227-4052-A27F-BA54D9A4C3DA}" destId="{6261C820-BC81-4254-A9CD-895D44943AD5}" srcOrd="0" destOrd="0" presId="urn:microsoft.com/office/officeart/2011/layout/HexagonRadial"/>
    <dgm:cxn modelId="{7E088DAF-6935-45E7-9FFD-CFB960058F37}" type="presOf" srcId="{CC45283F-49D7-4A3A-8D2D-5023D735F288}" destId="{039D244F-C556-45C5-AD73-AC3ABED025EE}" srcOrd="0" destOrd="0" presId="urn:microsoft.com/office/officeart/2011/layout/HexagonRadial"/>
    <dgm:cxn modelId="{ED28DCD9-266D-4416-8A8B-C016E45AF68B}" srcId="{CC45283F-49D7-4A3A-8D2D-5023D735F288}" destId="{2F3E2057-EA9A-450E-84DF-39EC17DD85DE}" srcOrd="1" destOrd="0" parTransId="{6AF13D08-4515-442B-BE27-54AB6F6F04E1}" sibTransId="{29ED5F66-1083-4B9F-911E-464A0CD2AE8C}"/>
    <dgm:cxn modelId="{E708F1F1-E5D1-4C7E-AADA-661C39C9C757}" type="presOf" srcId="{D1C970B5-05FE-498F-8FC9-6F5564589569}" destId="{502BDE66-5920-4CDA-B9AF-E9DFE8F961A4}" srcOrd="0" destOrd="0" presId="urn:microsoft.com/office/officeart/2011/layout/HexagonRadial"/>
    <dgm:cxn modelId="{6021D9F5-71D4-4844-A97E-C1A697F49CAE}" srcId="{CC45283F-49D7-4A3A-8D2D-5023D735F288}" destId="{F2CE71A9-8227-4052-A27F-BA54D9A4C3DA}" srcOrd="2" destOrd="0" parTransId="{85EADD0F-FD1D-413E-B876-B6CF61752D78}" sibTransId="{766AE256-109E-4C70-9168-D6C04FB53BFD}"/>
    <dgm:cxn modelId="{05AB82F9-67B0-4813-AEB6-9173612A766A}" type="presOf" srcId="{2395FBC2-992F-44D8-96E1-8C524BF0E4DB}" destId="{C95D13EA-EC97-46B1-8D20-D6A5700552EB}" srcOrd="0" destOrd="0" presId="urn:microsoft.com/office/officeart/2011/layout/HexagonRadial"/>
    <dgm:cxn modelId="{A27FDBA9-42DD-4C80-81A7-FD90A1161618}" type="presParOf" srcId="{F9180E3F-F9E8-4CB5-A3B5-1D0F64EFCEAA}" destId="{039D244F-C556-45C5-AD73-AC3ABED025EE}" srcOrd="0" destOrd="0" presId="urn:microsoft.com/office/officeart/2011/layout/HexagonRadial"/>
    <dgm:cxn modelId="{4CD0FEB2-E9A5-452E-948E-604CED929E27}" type="presParOf" srcId="{F9180E3F-F9E8-4CB5-A3B5-1D0F64EFCEAA}" destId="{D10727E8-B607-4C62-B698-F104CDF726CA}" srcOrd="1" destOrd="0" presId="urn:microsoft.com/office/officeart/2011/layout/HexagonRadial"/>
    <dgm:cxn modelId="{FA35EC73-6CB5-4736-9BAD-FDCFEB1D5E06}" type="presParOf" srcId="{D10727E8-B607-4C62-B698-F104CDF726CA}" destId="{83E5056C-4626-4EA9-A6FE-0CB9B5540428}" srcOrd="0" destOrd="0" presId="urn:microsoft.com/office/officeart/2011/layout/HexagonRadial"/>
    <dgm:cxn modelId="{F8F851F8-C9FA-4463-897F-80878BF313E0}" type="presParOf" srcId="{F9180E3F-F9E8-4CB5-A3B5-1D0F64EFCEAA}" destId="{A46F1146-4009-4D21-97A6-2D5F15407D54}" srcOrd="2" destOrd="0" presId="urn:microsoft.com/office/officeart/2011/layout/HexagonRadial"/>
    <dgm:cxn modelId="{E5A4FB50-E2E7-4C6D-A3FE-3C6A5F630813}" type="presParOf" srcId="{F9180E3F-F9E8-4CB5-A3B5-1D0F64EFCEAA}" destId="{E5CA0114-F646-41FA-9A00-41EB93ECF492}" srcOrd="3" destOrd="0" presId="urn:microsoft.com/office/officeart/2011/layout/HexagonRadial"/>
    <dgm:cxn modelId="{CDB6C679-7861-4E72-B3DC-15267698344D}" type="presParOf" srcId="{E5CA0114-F646-41FA-9A00-41EB93ECF492}" destId="{6B59F199-0A21-4FC7-A3F1-2FBDB40786B0}" srcOrd="0" destOrd="0" presId="urn:microsoft.com/office/officeart/2011/layout/HexagonRadial"/>
    <dgm:cxn modelId="{DE479538-F191-4D22-B5DD-475FC9B713C0}" type="presParOf" srcId="{F9180E3F-F9E8-4CB5-A3B5-1D0F64EFCEAA}" destId="{B37C0C95-76C4-4B90-8E52-4F0AD58DEBF1}" srcOrd="4" destOrd="0" presId="urn:microsoft.com/office/officeart/2011/layout/HexagonRadial"/>
    <dgm:cxn modelId="{E4A3F292-1D20-4A94-B802-08C1B52AEE3B}" type="presParOf" srcId="{F9180E3F-F9E8-4CB5-A3B5-1D0F64EFCEAA}" destId="{1A6B2E78-6DA9-482B-B408-CBC1278D92BA}" srcOrd="5" destOrd="0" presId="urn:microsoft.com/office/officeart/2011/layout/HexagonRadial"/>
    <dgm:cxn modelId="{CEBE64DD-2170-4C59-810E-8FC65E021C11}" type="presParOf" srcId="{1A6B2E78-6DA9-482B-B408-CBC1278D92BA}" destId="{028E1532-8226-49CF-BD4E-118F65B03916}" srcOrd="0" destOrd="0" presId="urn:microsoft.com/office/officeart/2011/layout/HexagonRadial"/>
    <dgm:cxn modelId="{CEE50B1D-1C77-4C28-A461-165AD08A215D}" type="presParOf" srcId="{F9180E3F-F9E8-4CB5-A3B5-1D0F64EFCEAA}" destId="{6261C820-BC81-4254-A9CD-895D44943AD5}" srcOrd="6" destOrd="0" presId="urn:microsoft.com/office/officeart/2011/layout/HexagonRadial"/>
    <dgm:cxn modelId="{ECBD5D36-D490-4911-A77A-924DFDC35B41}" type="presParOf" srcId="{F9180E3F-F9E8-4CB5-A3B5-1D0F64EFCEAA}" destId="{2D154E3A-F968-4C1A-9207-09EC1062D4F9}" srcOrd="7" destOrd="0" presId="urn:microsoft.com/office/officeart/2011/layout/HexagonRadial"/>
    <dgm:cxn modelId="{485D9889-5D5A-4069-9C7A-F7BEEE5A7181}" type="presParOf" srcId="{2D154E3A-F968-4C1A-9207-09EC1062D4F9}" destId="{F4E4EE62-74CC-4389-94C4-91A7981A48D1}" srcOrd="0" destOrd="0" presId="urn:microsoft.com/office/officeart/2011/layout/HexagonRadial"/>
    <dgm:cxn modelId="{58F1D5BB-E293-4BE4-835D-9853BDACADC3}" type="presParOf" srcId="{F9180E3F-F9E8-4CB5-A3B5-1D0F64EFCEAA}" destId="{502BDE66-5920-4CDA-B9AF-E9DFE8F961A4}" srcOrd="8" destOrd="0" presId="urn:microsoft.com/office/officeart/2011/layout/HexagonRadial"/>
    <dgm:cxn modelId="{8EA651E1-073C-4987-814A-8A1451C720B7}" type="presParOf" srcId="{F9180E3F-F9E8-4CB5-A3B5-1D0F64EFCEAA}" destId="{7B38B460-58D2-44D0-B67C-5FF646FC566D}" srcOrd="9" destOrd="0" presId="urn:microsoft.com/office/officeart/2011/layout/HexagonRadial"/>
    <dgm:cxn modelId="{0E15A6BB-83BC-4829-9F10-8AAF0FD4CBAF}" type="presParOf" srcId="{7B38B460-58D2-44D0-B67C-5FF646FC566D}" destId="{154099AB-521B-4E98-B601-A7D287B3878D}" srcOrd="0" destOrd="0" presId="urn:microsoft.com/office/officeart/2011/layout/HexagonRadial"/>
    <dgm:cxn modelId="{7B9E777C-0E10-4A7D-8458-DBE1C42E2F4E}" type="presParOf" srcId="{F9180E3F-F9E8-4CB5-A3B5-1D0F64EFCEAA}" destId="{C95D13EA-EC97-46B1-8D20-D6A5700552EB}" srcOrd="10" destOrd="0" presId="urn:microsoft.com/office/officeart/2011/layout/HexagonRadial"/>
    <dgm:cxn modelId="{EBE07D89-F459-4D89-A872-70894C452C17}" type="presParOf" srcId="{F9180E3F-F9E8-4CB5-A3B5-1D0F64EFCEAA}" destId="{652EF263-8B24-4424-9416-B4D88443A876}" srcOrd="11" destOrd="0" presId="urn:microsoft.com/office/officeart/2011/layout/HexagonRadial"/>
    <dgm:cxn modelId="{6CC37088-B0AE-4D41-B7C8-492BA32065E5}" type="presParOf" srcId="{652EF263-8B24-4424-9416-B4D88443A876}" destId="{10650715-5BC7-4FB9-B578-38E35BB6606E}" srcOrd="0" destOrd="0" presId="urn:microsoft.com/office/officeart/2011/layout/HexagonRadial"/>
    <dgm:cxn modelId="{2A5B297E-753E-4638-A463-BC66273EFB5C}" type="presParOf" srcId="{F9180E3F-F9E8-4CB5-A3B5-1D0F64EFCEAA}" destId="{2B1CEACA-F99E-4F7E-BF9E-C415A8E1A17C}"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E6666D-4C25-4FFB-B482-7848FBCFE3CA}" type="doc">
      <dgm:prSet loTypeId="urn:microsoft.com/office/officeart/2005/8/layout/cycle7" loCatId="cycle" qsTypeId="urn:microsoft.com/office/officeart/2005/8/quickstyle/simple1" qsCatId="simple" csTypeId="urn:microsoft.com/office/officeart/2005/8/colors/accent1_2" csCatId="accent1" phldr="1"/>
      <dgm:spPr/>
      <dgm:t>
        <a:bodyPr/>
        <a:lstStyle/>
        <a:p>
          <a:endParaRPr lang="en-IN"/>
        </a:p>
      </dgm:t>
    </dgm:pt>
    <dgm:pt modelId="{E73CE839-BE15-4492-888C-C186BA4F5306}">
      <dgm:prSet phldrT="[Text]"/>
      <dgm:spPr>
        <a:solidFill>
          <a:srgbClr val="161A3E"/>
        </a:solidFill>
      </dgm:spPr>
      <dgm:t>
        <a:bodyPr/>
        <a:lstStyle/>
        <a:p>
          <a:r>
            <a:rPr lang="en-IN" dirty="0"/>
            <a:t>Original Dataset </a:t>
          </a:r>
        </a:p>
      </dgm:t>
    </dgm:pt>
    <dgm:pt modelId="{B7AF3D96-44F9-47C9-965A-965A27654330}" type="parTrans" cxnId="{4F2540E6-2D0A-478B-996B-D2195DC9C8B7}">
      <dgm:prSet/>
      <dgm:spPr/>
      <dgm:t>
        <a:bodyPr/>
        <a:lstStyle/>
        <a:p>
          <a:endParaRPr lang="en-IN"/>
        </a:p>
      </dgm:t>
    </dgm:pt>
    <dgm:pt modelId="{D99B4DD5-70FF-415F-ADA7-E8935B1634CA}" type="sibTrans" cxnId="{4F2540E6-2D0A-478B-996B-D2195DC9C8B7}">
      <dgm:prSet/>
      <dgm:spPr>
        <a:solidFill>
          <a:srgbClr val="161A3E"/>
        </a:solidFill>
      </dgm:spPr>
      <dgm:t>
        <a:bodyPr/>
        <a:lstStyle/>
        <a:p>
          <a:endParaRPr lang="en-IN"/>
        </a:p>
      </dgm:t>
    </dgm:pt>
    <dgm:pt modelId="{BB609A6B-E17E-45BE-BF8D-C2DD9BFD69D2}">
      <dgm:prSet phldrT="[Text]" custT="1"/>
      <dgm:spPr>
        <a:solidFill>
          <a:schemeClr val="accent2">
            <a:lumMod val="50000"/>
          </a:schemeClr>
        </a:solidFill>
      </dgm:spPr>
      <dgm:t>
        <a:bodyPr/>
        <a:lstStyle/>
        <a:p>
          <a:pPr algn="ctr"/>
          <a:r>
            <a:rPr lang="en-IN" sz="1600" dirty="0"/>
            <a:t>Testing Data 20 (20%)</a:t>
          </a:r>
        </a:p>
        <a:p>
          <a:pPr algn="l"/>
          <a:r>
            <a:rPr lang="en-IN" sz="1200" dirty="0"/>
            <a:t>. Used for Performance 	Evaluation </a:t>
          </a:r>
        </a:p>
        <a:p>
          <a:pPr algn="l"/>
          <a:r>
            <a:rPr lang="en-IN" sz="1200" dirty="0"/>
            <a:t>. Unseen data</a:t>
          </a:r>
        </a:p>
      </dgm:t>
    </dgm:pt>
    <dgm:pt modelId="{52B7746F-7CB9-4C82-BF6F-DA8EE798635B}" type="parTrans" cxnId="{256980BE-0188-42C1-9A9C-5155914A378A}">
      <dgm:prSet/>
      <dgm:spPr/>
      <dgm:t>
        <a:bodyPr/>
        <a:lstStyle/>
        <a:p>
          <a:endParaRPr lang="en-IN"/>
        </a:p>
      </dgm:t>
    </dgm:pt>
    <dgm:pt modelId="{BB215DB7-FC68-43D4-A410-3E658366C8C9}" type="sibTrans" cxnId="{256980BE-0188-42C1-9A9C-5155914A378A}">
      <dgm:prSet/>
      <dgm:spPr>
        <a:solidFill>
          <a:srgbClr val="161A3E"/>
        </a:solidFill>
      </dgm:spPr>
      <dgm:t>
        <a:bodyPr/>
        <a:lstStyle/>
        <a:p>
          <a:endParaRPr lang="en-IN" dirty="0"/>
        </a:p>
      </dgm:t>
    </dgm:pt>
    <dgm:pt modelId="{9B25982B-CA5E-496D-BFD5-6714359C1EC4}">
      <dgm:prSet phldrT="[Text]" custT="1"/>
      <dgm:spPr>
        <a:solidFill>
          <a:schemeClr val="accent6">
            <a:lumMod val="50000"/>
          </a:schemeClr>
        </a:solidFill>
      </dgm:spPr>
      <dgm:t>
        <a:bodyPr/>
        <a:lstStyle/>
        <a:p>
          <a:pPr algn="ctr"/>
          <a:r>
            <a:rPr lang="en-IN" sz="1800" dirty="0"/>
            <a:t>Training Data(80%)</a:t>
          </a:r>
        </a:p>
        <a:p>
          <a:pPr algn="l"/>
          <a:r>
            <a:rPr lang="en-IN" sz="1400" dirty="0"/>
            <a:t>. Used For model learning</a:t>
          </a:r>
        </a:p>
        <a:p>
          <a:pPr algn="l"/>
          <a:r>
            <a:rPr lang="en-IN" sz="1400" dirty="0"/>
            <a:t>. Internal Validation </a:t>
          </a:r>
        </a:p>
      </dgm:t>
    </dgm:pt>
    <dgm:pt modelId="{39861D9C-16DA-4391-9B8B-0C5858CE9F99}" type="parTrans" cxnId="{9DCCAA0E-F344-4992-B04A-70DD955BBE07}">
      <dgm:prSet/>
      <dgm:spPr/>
      <dgm:t>
        <a:bodyPr/>
        <a:lstStyle/>
        <a:p>
          <a:endParaRPr lang="en-IN"/>
        </a:p>
      </dgm:t>
    </dgm:pt>
    <dgm:pt modelId="{40467875-C1E0-484F-8CE6-6BB1547E1B11}" type="sibTrans" cxnId="{9DCCAA0E-F344-4992-B04A-70DD955BBE07}">
      <dgm:prSet/>
      <dgm:spPr>
        <a:solidFill>
          <a:srgbClr val="161A3E"/>
        </a:solidFill>
      </dgm:spPr>
      <dgm:t>
        <a:bodyPr/>
        <a:lstStyle/>
        <a:p>
          <a:endParaRPr lang="en-IN"/>
        </a:p>
      </dgm:t>
    </dgm:pt>
    <dgm:pt modelId="{3E893AA0-1592-4581-9EEF-B1D311B0ACCB}" type="pres">
      <dgm:prSet presAssocID="{B5E6666D-4C25-4FFB-B482-7848FBCFE3CA}" presName="Name0" presStyleCnt="0">
        <dgm:presLayoutVars>
          <dgm:dir/>
          <dgm:resizeHandles val="exact"/>
        </dgm:presLayoutVars>
      </dgm:prSet>
      <dgm:spPr/>
    </dgm:pt>
    <dgm:pt modelId="{1C64E423-EE99-4232-8497-E4BE8D9EA2BA}" type="pres">
      <dgm:prSet presAssocID="{E73CE839-BE15-4492-888C-C186BA4F5306}" presName="node" presStyleLbl="node1" presStyleIdx="0" presStyleCnt="3">
        <dgm:presLayoutVars>
          <dgm:bulletEnabled val="1"/>
        </dgm:presLayoutVars>
      </dgm:prSet>
      <dgm:spPr/>
    </dgm:pt>
    <dgm:pt modelId="{D2D75844-E0E8-41A5-AB2B-295011D52100}" type="pres">
      <dgm:prSet presAssocID="{D99B4DD5-70FF-415F-ADA7-E8935B1634CA}" presName="sibTrans" presStyleLbl="sibTrans2D1" presStyleIdx="0" presStyleCnt="3"/>
      <dgm:spPr/>
    </dgm:pt>
    <dgm:pt modelId="{6459182D-D9CC-45F3-83C8-2D21BD8CD71F}" type="pres">
      <dgm:prSet presAssocID="{D99B4DD5-70FF-415F-ADA7-E8935B1634CA}" presName="connectorText" presStyleLbl="sibTrans2D1" presStyleIdx="0" presStyleCnt="3"/>
      <dgm:spPr/>
    </dgm:pt>
    <dgm:pt modelId="{DA83712C-96D9-4BA3-B9F4-8152105764C4}" type="pres">
      <dgm:prSet presAssocID="{BB609A6B-E17E-45BE-BF8D-C2DD9BFD69D2}" presName="node" presStyleLbl="node1" presStyleIdx="1" presStyleCnt="3">
        <dgm:presLayoutVars>
          <dgm:bulletEnabled val="1"/>
        </dgm:presLayoutVars>
      </dgm:prSet>
      <dgm:spPr/>
    </dgm:pt>
    <dgm:pt modelId="{93CEA98A-2C4F-41BF-9A16-A76358F03E7F}" type="pres">
      <dgm:prSet presAssocID="{BB215DB7-FC68-43D4-A410-3E658366C8C9}" presName="sibTrans" presStyleLbl="sibTrans2D1" presStyleIdx="1" presStyleCnt="3" custAng="3461087" custLinFactY="-200000" custLinFactNeighborX="77541" custLinFactNeighborY="-210330"/>
      <dgm:spPr/>
    </dgm:pt>
    <dgm:pt modelId="{0754F5D7-B539-470B-9697-E1725BFBE59E}" type="pres">
      <dgm:prSet presAssocID="{BB215DB7-FC68-43D4-A410-3E658366C8C9}" presName="connectorText" presStyleLbl="sibTrans2D1" presStyleIdx="1" presStyleCnt="3"/>
      <dgm:spPr/>
    </dgm:pt>
    <dgm:pt modelId="{05299C8C-5F22-4BF6-8A85-FFB7104C8489}" type="pres">
      <dgm:prSet presAssocID="{9B25982B-CA5E-496D-BFD5-6714359C1EC4}" presName="node" presStyleLbl="node1" presStyleIdx="2" presStyleCnt="3">
        <dgm:presLayoutVars>
          <dgm:bulletEnabled val="1"/>
        </dgm:presLayoutVars>
      </dgm:prSet>
      <dgm:spPr/>
    </dgm:pt>
    <dgm:pt modelId="{C9C6B291-9C12-4262-B51E-682829A67D82}" type="pres">
      <dgm:prSet presAssocID="{40467875-C1E0-484F-8CE6-6BB1547E1B11}" presName="sibTrans" presStyleLbl="sibTrans2D1" presStyleIdx="2" presStyleCnt="3"/>
      <dgm:spPr/>
    </dgm:pt>
    <dgm:pt modelId="{24787208-4D1B-4838-BF44-D920AF8F8241}" type="pres">
      <dgm:prSet presAssocID="{40467875-C1E0-484F-8CE6-6BB1547E1B11}" presName="connectorText" presStyleLbl="sibTrans2D1" presStyleIdx="2" presStyleCnt="3"/>
      <dgm:spPr/>
    </dgm:pt>
  </dgm:ptLst>
  <dgm:cxnLst>
    <dgm:cxn modelId="{9DCCAA0E-F344-4992-B04A-70DD955BBE07}" srcId="{B5E6666D-4C25-4FFB-B482-7848FBCFE3CA}" destId="{9B25982B-CA5E-496D-BFD5-6714359C1EC4}" srcOrd="2" destOrd="0" parTransId="{39861D9C-16DA-4391-9B8B-0C5858CE9F99}" sibTransId="{40467875-C1E0-484F-8CE6-6BB1547E1B11}"/>
    <dgm:cxn modelId="{3AE64E1C-AE27-4061-B9E5-FEF7C6A7CABD}" type="presOf" srcId="{BB215DB7-FC68-43D4-A410-3E658366C8C9}" destId="{0754F5D7-B539-470B-9697-E1725BFBE59E}" srcOrd="1" destOrd="0" presId="urn:microsoft.com/office/officeart/2005/8/layout/cycle7"/>
    <dgm:cxn modelId="{F7F27D43-B525-41BF-AE8E-604CEFCE54A7}" type="presOf" srcId="{BB215DB7-FC68-43D4-A410-3E658366C8C9}" destId="{93CEA98A-2C4F-41BF-9A16-A76358F03E7F}" srcOrd="0" destOrd="0" presId="urn:microsoft.com/office/officeart/2005/8/layout/cycle7"/>
    <dgm:cxn modelId="{BD62DF6D-A8D7-4B38-B75B-59034EA794D0}" type="presOf" srcId="{BB609A6B-E17E-45BE-BF8D-C2DD9BFD69D2}" destId="{DA83712C-96D9-4BA3-B9F4-8152105764C4}" srcOrd="0" destOrd="0" presId="urn:microsoft.com/office/officeart/2005/8/layout/cycle7"/>
    <dgm:cxn modelId="{39753B4F-9BD3-412F-8C72-6F2842C194A3}" type="presOf" srcId="{B5E6666D-4C25-4FFB-B482-7848FBCFE3CA}" destId="{3E893AA0-1592-4581-9EEF-B1D311B0ACCB}" srcOrd="0" destOrd="0" presId="urn:microsoft.com/office/officeart/2005/8/layout/cycle7"/>
    <dgm:cxn modelId="{728FE882-9237-4178-A887-ACE8D0EDD3BB}" type="presOf" srcId="{D99B4DD5-70FF-415F-ADA7-E8935B1634CA}" destId="{6459182D-D9CC-45F3-83C8-2D21BD8CD71F}" srcOrd="1" destOrd="0" presId="urn:microsoft.com/office/officeart/2005/8/layout/cycle7"/>
    <dgm:cxn modelId="{1E4C11BD-1B77-46CC-AE35-4C8A337D34DC}" type="presOf" srcId="{D99B4DD5-70FF-415F-ADA7-E8935B1634CA}" destId="{D2D75844-E0E8-41A5-AB2B-295011D52100}" srcOrd="0" destOrd="0" presId="urn:microsoft.com/office/officeart/2005/8/layout/cycle7"/>
    <dgm:cxn modelId="{256980BE-0188-42C1-9A9C-5155914A378A}" srcId="{B5E6666D-4C25-4FFB-B482-7848FBCFE3CA}" destId="{BB609A6B-E17E-45BE-BF8D-C2DD9BFD69D2}" srcOrd="1" destOrd="0" parTransId="{52B7746F-7CB9-4C82-BF6F-DA8EE798635B}" sibTransId="{BB215DB7-FC68-43D4-A410-3E658366C8C9}"/>
    <dgm:cxn modelId="{75BB5FCF-7E46-4699-93CF-116B134E596B}" type="presOf" srcId="{40467875-C1E0-484F-8CE6-6BB1547E1B11}" destId="{24787208-4D1B-4838-BF44-D920AF8F8241}" srcOrd="1" destOrd="0" presId="urn:microsoft.com/office/officeart/2005/8/layout/cycle7"/>
    <dgm:cxn modelId="{24FAEAD8-48C7-4E46-A6B3-DC93B68421F2}" type="presOf" srcId="{9B25982B-CA5E-496D-BFD5-6714359C1EC4}" destId="{05299C8C-5F22-4BF6-8A85-FFB7104C8489}" srcOrd="0" destOrd="0" presId="urn:microsoft.com/office/officeart/2005/8/layout/cycle7"/>
    <dgm:cxn modelId="{68767AE5-3EB0-4A4D-9716-C52C7ACCDE72}" type="presOf" srcId="{40467875-C1E0-484F-8CE6-6BB1547E1B11}" destId="{C9C6B291-9C12-4262-B51E-682829A67D82}" srcOrd="0" destOrd="0" presId="urn:microsoft.com/office/officeart/2005/8/layout/cycle7"/>
    <dgm:cxn modelId="{4F2540E6-2D0A-478B-996B-D2195DC9C8B7}" srcId="{B5E6666D-4C25-4FFB-B482-7848FBCFE3CA}" destId="{E73CE839-BE15-4492-888C-C186BA4F5306}" srcOrd="0" destOrd="0" parTransId="{B7AF3D96-44F9-47C9-965A-965A27654330}" sibTransId="{D99B4DD5-70FF-415F-ADA7-E8935B1634CA}"/>
    <dgm:cxn modelId="{429FB0FB-8458-43C5-B719-5A7F806D1557}" type="presOf" srcId="{E73CE839-BE15-4492-888C-C186BA4F5306}" destId="{1C64E423-EE99-4232-8497-E4BE8D9EA2BA}" srcOrd="0" destOrd="0" presId="urn:microsoft.com/office/officeart/2005/8/layout/cycle7"/>
    <dgm:cxn modelId="{0CB6453C-7EE7-439E-A276-F16AB0AB4B30}" type="presParOf" srcId="{3E893AA0-1592-4581-9EEF-B1D311B0ACCB}" destId="{1C64E423-EE99-4232-8497-E4BE8D9EA2BA}" srcOrd="0" destOrd="0" presId="urn:microsoft.com/office/officeart/2005/8/layout/cycle7"/>
    <dgm:cxn modelId="{393A2655-5E07-492E-B259-7597FA790073}" type="presParOf" srcId="{3E893AA0-1592-4581-9EEF-B1D311B0ACCB}" destId="{D2D75844-E0E8-41A5-AB2B-295011D52100}" srcOrd="1" destOrd="0" presId="urn:microsoft.com/office/officeart/2005/8/layout/cycle7"/>
    <dgm:cxn modelId="{BC9A159A-48DB-420C-9756-48D40DAF97C7}" type="presParOf" srcId="{D2D75844-E0E8-41A5-AB2B-295011D52100}" destId="{6459182D-D9CC-45F3-83C8-2D21BD8CD71F}" srcOrd="0" destOrd="0" presId="urn:microsoft.com/office/officeart/2005/8/layout/cycle7"/>
    <dgm:cxn modelId="{8EBDD901-62F8-40FC-A766-28757ADF0C02}" type="presParOf" srcId="{3E893AA0-1592-4581-9EEF-B1D311B0ACCB}" destId="{DA83712C-96D9-4BA3-B9F4-8152105764C4}" srcOrd="2" destOrd="0" presId="urn:microsoft.com/office/officeart/2005/8/layout/cycle7"/>
    <dgm:cxn modelId="{2FF614C2-3321-47E3-8CEF-F07192651754}" type="presParOf" srcId="{3E893AA0-1592-4581-9EEF-B1D311B0ACCB}" destId="{93CEA98A-2C4F-41BF-9A16-A76358F03E7F}" srcOrd="3" destOrd="0" presId="urn:microsoft.com/office/officeart/2005/8/layout/cycle7"/>
    <dgm:cxn modelId="{C9A9ED35-445A-4723-8C5D-6FBEB6323FC7}" type="presParOf" srcId="{93CEA98A-2C4F-41BF-9A16-A76358F03E7F}" destId="{0754F5D7-B539-470B-9697-E1725BFBE59E}" srcOrd="0" destOrd="0" presId="urn:microsoft.com/office/officeart/2005/8/layout/cycle7"/>
    <dgm:cxn modelId="{E3F87B7F-379C-4CA2-A36D-F923C3EDDBB4}" type="presParOf" srcId="{3E893AA0-1592-4581-9EEF-B1D311B0ACCB}" destId="{05299C8C-5F22-4BF6-8A85-FFB7104C8489}" srcOrd="4" destOrd="0" presId="urn:microsoft.com/office/officeart/2005/8/layout/cycle7"/>
    <dgm:cxn modelId="{4A7CC6CA-9A71-4055-A75A-D1CA59745DFE}" type="presParOf" srcId="{3E893AA0-1592-4581-9EEF-B1D311B0ACCB}" destId="{C9C6B291-9C12-4262-B51E-682829A67D82}" srcOrd="5" destOrd="0" presId="urn:microsoft.com/office/officeart/2005/8/layout/cycle7"/>
    <dgm:cxn modelId="{9F7C0769-E047-43EA-836D-0DCD8F86934A}" type="presParOf" srcId="{C9C6B291-9C12-4262-B51E-682829A67D82}" destId="{24787208-4D1B-4838-BF44-D920AF8F8241}" srcOrd="0" destOrd="0" presId="urn:microsoft.com/office/officeart/2005/8/layout/cycle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9D244F-C556-45C5-AD73-AC3ABED025EE}">
      <dsp:nvSpPr>
        <dsp:cNvPr id="0" name=""/>
        <dsp:cNvSpPr/>
      </dsp:nvSpPr>
      <dsp:spPr>
        <a:xfrm>
          <a:off x="2979349" y="1706311"/>
          <a:ext cx="2168795" cy="1876096"/>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IN" sz="2400" b="1" kern="1200" dirty="0"/>
            <a:t>Data Collection</a:t>
          </a:r>
        </a:p>
      </dsp:txBody>
      <dsp:txXfrm>
        <a:off x="3338749" y="2017206"/>
        <a:ext cx="1449995" cy="1254306"/>
      </dsp:txXfrm>
    </dsp:sp>
    <dsp:sp modelId="{6B59F199-0A21-4FC7-A3F1-2FBDB40786B0}">
      <dsp:nvSpPr>
        <dsp:cNvPr id="0" name=""/>
        <dsp:cNvSpPr/>
      </dsp:nvSpPr>
      <dsp:spPr>
        <a:xfrm>
          <a:off x="4337432" y="808726"/>
          <a:ext cx="818280" cy="705056"/>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46F1146-4009-4D21-97A6-2D5F15407D54}">
      <dsp:nvSpPr>
        <dsp:cNvPr id="0" name=""/>
        <dsp:cNvSpPr/>
      </dsp:nvSpPr>
      <dsp:spPr>
        <a:xfrm>
          <a:off x="3179127" y="0"/>
          <a:ext cx="1777312" cy="1537584"/>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b="1" kern="1200" dirty="0"/>
            <a:t>Step  </a:t>
          </a:r>
        </a:p>
      </dsp:txBody>
      <dsp:txXfrm>
        <a:off x="3473666" y="254811"/>
        <a:ext cx="1188234" cy="1027962"/>
      </dsp:txXfrm>
    </dsp:sp>
    <dsp:sp modelId="{028E1532-8226-49CF-BD4E-118F65B03916}">
      <dsp:nvSpPr>
        <dsp:cNvPr id="0" name=""/>
        <dsp:cNvSpPr/>
      </dsp:nvSpPr>
      <dsp:spPr>
        <a:xfrm>
          <a:off x="5292429" y="2126806"/>
          <a:ext cx="818280" cy="705056"/>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37C0C95-76C4-4B90-8E52-4F0AD58DEBF1}">
      <dsp:nvSpPr>
        <dsp:cNvPr id="0" name=""/>
        <dsp:cNvSpPr/>
      </dsp:nvSpPr>
      <dsp:spPr>
        <a:xfrm>
          <a:off x="4809129" y="945717"/>
          <a:ext cx="1777312" cy="1537584"/>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kern="1200" dirty="0"/>
            <a:t>Amount</a:t>
          </a:r>
        </a:p>
      </dsp:txBody>
      <dsp:txXfrm>
        <a:off x="5103668" y="1200528"/>
        <a:ext cx="1188234" cy="1027962"/>
      </dsp:txXfrm>
    </dsp:sp>
    <dsp:sp modelId="{F4E4EE62-74CC-4389-94C4-91A7981A48D1}">
      <dsp:nvSpPr>
        <dsp:cNvPr id="0" name=""/>
        <dsp:cNvSpPr/>
      </dsp:nvSpPr>
      <dsp:spPr>
        <a:xfrm>
          <a:off x="4629027" y="3614672"/>
          <a:ext cx="818280" cy="705056"/>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261C820-BC81-4254-A9CD-895D44943AD5}">
      <dsp:nvSpPr>
        <dsp:cNvPr id="0" name=""/>
        <dsp:cNvSpPr/>
      </dsp:nvSpPr>
      <dsp:spPr>
        <a:xfrm>
          <a:off x="4809129" y="2804888"/>
          <a:ext cx="1777312" cy="1537584"/>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kern="1200" dirty="0" err="1"/>
            <a:t>Originiater</a:t>
          </a:r>
          <a:r>
            <a:rPr lang="en-IN" sz="1600" kern="1200" dirty="0"/>
            <a:t> Balances </a:t>
          </a:r>
        </a:p>
      </dsp:txBody>
      <dsp:txXfrm>
        <a:off x="5103668" y="3059699"/>
        <a:ext cx="1188234" cy="1027962"/>
      </dsp:txXfrm>
    </dsp:sp>
    <dsp:sp modelId="{154099AB-521B-4E98-B601-A7D287B3878D}">
      <dsp:nvSpPr>
        <dsp:cNvPr id="0" name=""/>
        <dsp:cNvSpPr/>
      </dsp:nvSpPr>
      <dsp:spPr>
        <a:xfrm>
          <a:off x="2983385" y="3769118"/>
          <a:ext cx="818280" cy="705056"/>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02BDE66-5920-4CDA-B9AF-E9DFE8F961A4}">
      <dsp:nvSpPr>
        <dsp:cNvPr id="0" name=""/>
        <dsp:cNvSpPr/>
      </dsp:nvSpPr>
      <dsp:spPr>
        <a:xfrm>
          <a:off x="3179127" y="3751663"/>
          <a:ext cx="1777312" cy="1537584"/>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kern="1200" dirty="0"/>
            <a:t>Recipient Balances </a:t>
          </a:r>
        </a:p>
      </dsp:txBody>
      <dsp:txXfrm>
        <a:off x="3473666" y="4006474"/>
        <a:ext cx="1188234" cy="1027962"/>
      </dsp:txXfrm>
    </dsp:sp>
    <dsp:sp modelId="{10650715-5BC7-4FB9-B578-38E35BB6606E}">
      <dsp:nvSpPr>
        <dsp:cNvPr id="0" name=""/>
        <dsp:cNvSpPr/>
      </dsp:nvSpPr>
      <dsp:spPr>
        <a:xfrm>
          <a:off x="2012749" y="2451566"/>
          <a:ext cx="818280" cy="705056"/>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5D13EA-EC97-46B1-8D20-D6A5700552EB}">
      <dsp:nvSpPr>
        <dsp:cNvPr id="0" name=""/>
        <dsp:cNvSpPr/>
      </dsp:nvSpPr>
      <dsp:spPr>
        <a:xfrm>
          <a:off x="1541557" y="2805946"/>
          <a:ext cx="1777312" cy="1537584"/>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kern="1200" dirty="0"/>
            <a:t>Target : is Fraud</a:t>
          </a:r>
        </a:p>
        <a:p>
          <a:pPr marL="0" lvl="0" indent="0" algn="ctr" defTabSz="711200">
            <a:lnSpc>
              <a:spcPct val="90000"/>
            </a:lnSpc>
            <a:spcBef>
              <a:spcPct val="0"/>
            </a:spcBef>
            <a:spcAft>
              <a:spcPct val="35000"/>
            </a:spcAft>
            <a:buNone/>
          </a:pPr>
          <a:r>
            <a:rPr lang="en-IN" sz="1600" kern="1200" dirty="0"/>
            <a:t>(1)Fraud, (0)Not Fraud </a:t>
          </a:r>
        </a:p>
      </dsp:txBody>
      <dsp:txXfrm>
        <a:off x="1836096" y="3060757"/>
        <a:ext cx="1188234" cy="1027962"/>
      </dsp:txXfrm>
    </dsp:sp>
    <dsp:sp modelId="{2B1CEACA-F99E-4F7E-BF9E-C415A8E1A17C}">
      <dsp:nvSpPr>
        <dsp:cNvPr id="0" name=""/>
        <dsp:cNvSpPr/>
      </dsp:nvSpPr>
      <dsp:spPr>
        <a:xfrm>
          <a:off x="1541557" y="943601"/>
          <a:ext cx="1777312" cy="1537584"/>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IN" sz="1600" kern="1200" dirty="0"/>
            <a:t>Type</a:t>
          </a:r>
        </a:p>
      </dsp:txBody>
      <dsp:txXfrm>
        <a:off x="1836096" y="1198412"/>
        <a:ext cx="1188234" cy="10279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64E423-EE99-4232-8497-E4BE8D9EA2BA}">
      <dsp:nvSpPr>
        <dsp:cNvPr id="0" name=""/>
        <dsp:cNvSpPr/>
      </dsp:nvSpPr>
      <dsp:spPr>
        <a:xfrm>
          <a:off x="2119237" y="766"/>
          <a:ext cx="2024438" cy="1012219"/>
        </a:xfrm>
        <a:prstGeom prst="roundRect">
          <a:avLst>
            <a:gd name="adj" fmla="val 10000"/>
          </a:avLst>
        </a:prstGeom>
        <a:solidFill>
          <a:srgbClr val="161A3E"/>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IN" sz="2600" kern="1200" dirty="0"/>
            <a:t>Original Dataset </a:t>
          </a:r>
        </a:p>
      </dsp:txBody>
      <dsp:txXfrm>
        <a:off x="2148884" y="30413"/>
        <a:ext cx="1965144" cy="952925"/>
      </dsp:txXfrm>
    </dsp:sp>
    <dsp:sp modelId="{D2D75844-E0E8-41A5-AB2B-295011D52100}">
      <dsp:nvSpPr>
        <dsp:cNvPr id="0" name=""/>
        <dsp:cNvSpPr/>
      </dsp:nvSpPr>
      <dsp:spPr>
        <a:xfrm rot="3600000">
          <a:off x="3440148" y="1776243"/>
          <a:ext cx="1052898" cy="354276"/>
        </a:xfrm>
        <a:prstGeom prst="leftRightArrow">
          <a:avLst>
            <a:gd name="adj1" fmla="val 60000"/>
            <a:gd name="adj2" fmla="val 50000"/>
          </a:avLst>
        </a:prstGeom>
        <a:solidFill>
          <a:srgbClr val="161A3E"/>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3546431" y="1847098"/>
        <a:ext cx="840332" cy="212566"/>
      </dsp:txXfrm>
    </dsp:sp>
    <dsp:sp modelId="{DA83712C-96D9-4BA3-B9F4-8152105764C4}">
      <dsp:nvSpPr>
        <dsp:cNvPr id="0" name=""/>
        <dsp:cNvSpPr/>
      </dsp:nvSpPr>
      <dsp:spPr>
        <a:xfrm>
          <a:off x="3789518" y="2893777"/>
          <a:ext cx="2024438" cy="1012219"/>
        </a:xfrm>
        <a:prstGeom prst="roundRect">
          <a:avLst>
            <a:gd name="adj" fmla="val 10000"/>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t>Testing Data 20 (20%)</a:t>
          </a:r>
        </a:p>
        <a:p>
          <a:pPr marL="0" lvl="0" indent="0" algn="l" defTabSz="711200">
            <a:lnSpc>
              <a:spcPct val="90000"/>
            </a:lnSpc>
            <a:spcBef>
              <a:spcPct val="0"/>
            </a:spcBef>
            <a:spcAft>
              <a:spcPct val="35000"/>
            </a:spcAft>
            <a:buNone/>
          </a:pPr>
          <a:r>
            <a:rPr lang="en-IN" sz="1200" kern="1200" dirty="0"/>
            <a:t>. Used for Performance 	Evaluation </a:t>
          </a:r>
        </a:p>
        <a:p>
          <a:pPr marL="0" lvl="0" indent="0" algn="l" defTabSz="711200">
            <a:lnSpc>
              <a:spcPct val="90000"/>
            </a:lnSpc>
            <a:spcBef>
              <a:spcPct val="0"/>
            </a:spcBef>
            <a:spcAft>
              <a:spcPct val="35000"/>
            </a:spcAft>
            <a:buNone/>
          </a:pPr>
          <a:r>
            <a:rPr lang="en-IN" sz="1200" kern="1200" dirty="0"/>
            <a:t>. Unseen data</a:t>
          </a:r>
        </a:p>
      </dsp:txBody>
      <dsp:txXfrm>
        <a:off x="3819165" y="2923424"/>
        <a:ext cx="1965144" cy="952925"/>
      </dsp:txXfrm>
    </dsp:sp>
    <dsp:sp modelId="{93CEA98A-2C4F-41BF-9A16-A76358F03E7F}">
      <dsp:nvSpPr>
        <dsp:cNvPr id="0" name=""/>
        <dsp:cNvSpPr/>
      </dsp:nvSpPr>
      <dsp:spPr>
        <a:xfrm rot="14261087">
          <a:off x="3421435" y="1769045"/>
          <a:ext cx="1052898" cy="354276"/>
        </a:xfrm>
        <a:prstGeom prst="leftRightArrow">
          <a:avLst>
            <a:gd name="adj1" fmla="val 60000"/>
            <a:gd name="adj2" fmla="val 50000"/>
          </a:avLst>
        </a:prstGeom>
        <a:solidFill>
          <a:srgbClr val="161A3E"/>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dirty="0"/>
        </a:p>
      </dsp:txBody>
      <dsp:txXfrm rot="10800000">
        <a:off x="3527718" y="1839900"/>
        <a:ext cx="840332" cy="212566"/>
      </dsp:txXfrm>
    </dsp:sp>
    <dsp:sp modelId="{05299C8C-5F22-4BF6-8A85-FFB7104C8489}">
      <dsp:nvSpPr>
        <dsp:cNvPr id="0" name=""/>
        <dsp:cNvSpPr/>
      </dsp:nvSpPr>
      <dsp:spPr>
        <a:xfrm>
          <a:off x="448957" y="2893777"/>
          <a:ext cx="2024438" cy="1012219"/>
        </a:xfrm>
        <a:prstGeom prst="roundRect">
          <a:avLst>
            <a:gd name="adj" fmla="val 10000"/>
          </a:avLst>
        </a:prstGeom>
        <a:solidFill>
          <a:schemeClr val="accent6">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t>Training Data(80%)</a:t>
          </a:r>
        </a:p>
        <a:p>
          <a:pPr marL="0" lvl="0" indent="0" algn="l" defTabSz="800100">
            <a:lnSpc>
              <a:spcPct val="90000"/>
            </a:lnSpc>
            <a:spcBef>
              <a:spcPct val="0"/>
            </a:spcBef>
            <a:spcAft>
              <a:spcPct val="35000"/>
            </a:spcAft>
            <a:buNone/>
          </a:pPr>
          <a:r>
            <a:rPr lang="en-IN" sz="1400" kern="1200" dirty="0"/>
            <a:t>. Used For model learning</a:t>
          </a:r>
        </a:p>
        <a:p>
          <a:pPr marL="0" lvl="0" indent="0" algn="l" defTabSz="800100">
            <a:lnSpc>
              <a:spcPct val="90000"/>
            </a:lnSpc>
            <a:spcBef>
              <a:spcPct val="0"/>
            </a:spcBef>
            <a:spcAft>
              <a:spcPct val="35000"/>
            </a:spcAft>
            <a:buNone/>
          </a:pPr>
          <a:r>
            <a:rPr lang="en-IN" sz="1400" kern="1200" dirty="0"/>
            <a:t>. Internal Validation </a:t>
          </a:r>
        </a:p>
      </dsp:txBody>
      <dsp:txXfrm>
        <a:off x="478604" y="2923424"/>
        <a:ext cx="1965144" cy="952925"/>
      </dsp:txXfrm>
    </dsp:sp>
    <dsp:sp modelId="{C9C6B291-9C12-4262-B51E-682829A67D82}">
      <dsp:nvSpPr>
        <dsp:cNvPr id="0" name=""/>
        <dsp:cNvSpPr/>
      </dsp:nvSpPr>
      <dsp:spPr>
        <a:xfrm rot="18000000">
          <a:off x="1769867" y="1776243"/>
          <a:ext cx="1052898" cy="354276"/>
        </a:xfrm>
        <a:prstGeom prst="leftRightArrow">
          <a:avLst>
            <a:gd name="adj1" fmla="val 60000"/>
            <a:gd name="adj2" fmla="val 50000"/>
          </a:avLst>
        </a:prstGeom>
        <a:solidFill>
          <a:srgbClr val="161A3E"/>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1876150" y="1847098"/>
        <a:ext cx="840332" cy="212566"/>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077D8-B575-4753-B8FD-F5736649C91E}" type="datetimeFigureOut">
              <a:rPr lang="en-IN" smtClean="0"/>
              <a:t>29-11-2025</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FFB008-8E38-46F5-BCB9-8CFEF233CF3A}" type="slidenum">
              <a:rPr lang="en-IN" smtClean="0"/>
              <a:t>‹#›</a:t>
            </a:fld>
            <a:endParaRPr lang="en-IN" dirty="0"/>
          </a:p>
        </p:txBody>
      </p:sp>
    </p:spTree>
    <p:extLst>
      <p:ext uri="{BB962C8B-B14F-4D97-AF65-F5344CB8AC3E}">
        <p14:creationId xmlns:p14="http://schemas.microsoft.com/office/powerpoint/2010/main" val="40341884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7FFB008-8E38-46F5-BCB9-8CFEF233CF3A}" type="slidenum">
              <a:rPr lang="en-IN" smtClean="0"/>
              <a:t>7</a:t>
            </a:fld>
            <a:endParaRPr lang="en-IN" dirty="0"/>
          </a:p>
        </p:txBody>
      </p:sp>
    </p:spTree>
    <p:extLst>
      <p:ext uri="{BB962C8B-B14F-4D97-AF65-F5344CB8AC3E}">
        <p14:creationId xmlns:p14="http://schemas.microsoft.com/office/powerpoint/2010/main" val="17978836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1D4C31DA-14CA-CFBA-5089-9BCD0585380D}"/>
              </a:ext>
            </a:extLst>
          </p:cNvPr>
          <p:cNvGrpSpPr/>
          <p:nvPr userDrawn="1"/>
        </p:nvGrpSpPr>
        <p:grpSpPr>
          <a:xfrm>
            <a:off x="-21770" y="0"/>
            <a:ext cx="12213771" cy="6858000"/>
            <a:chOff x="-21770" y="0"/>
            <a:chExt cx="12213771" cy="6858000"/>
          </a:xfrm>
        </p:grpSpPr>
        <p:pic>
          <p:nvPicPr>
            <p:cNvPr id="6" name="Picture 5" descr="Tech Background&quot; Images – Browse 8,227 Stock Photos, Vectors, and Video |  Adobe Stock">
              <a:extLst>
                <a:ext uri="{FF2B5EF4-FFF2-40B4-BE49-F238E27FC236}">
                  <a16:creationId xmlns:a16="http://schemas.microsoft.com/office/drawing/2014/main" id="{912EDB8F-0820-57F6-5CDA-EEB6AC9EF357}"/>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352" t="2332" r="1954" b="1250"/>
            <a:stretch>
              <a:fillRect/>
            </a:stretch>
          </p:blipFill>
          <p:spPr bwMode="auto">
            <a:xfrm>
              <a:off x="-21770" y="0"/>
              <a:ext cx="12213771" cy="6858000"/>
            </a:xfrm>
            <a:custGeom>
              <a:avLst/>
              <a:gdLst>
                <a:gd name="connsiteX0" fmla="*/ 0 w 12213771"/>
                <a:gd name="connsiteY0" fmla="*/ 0 h 6858000"/>
                <a:gd name="connsiteX1" fmla="*/ 12213771 w 12213771"/>
                <a:gd name="connsiteY1" fmla="*/ 0 h 6858000"/>
                <a:gd name="connsiteX2" fmla="*/ 12213771 w 12213771"/>
                <a:gd name="connsiteY2" fmla="*/ 6858000 h 6858000"/>
                <a:gd name="connsiteX3" fmla="*/ 0 w 122137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213771" h="6858000">
                  <a:moveTo>
                    <a:pt x="0" y="0"/>
                  </a:moveTo>
                  <a:lnTo>
                    <a:pt x="12213771" y="0"/>
                  </a:lnTo>
                  <a:lnTo>
                    <a:pt x="12213771"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97530BAD-0593-FBF1-1D42-9B727191475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17794" y="913775"/>
              <a:ext cx="5159490" cy="1423752"/>
            </a:xfrm>
            <a:prstGeom prst="rect">
              <a:avLst/>
            </a:prstGeom>
          </p:spPr>
        </p:pic>
      </p:grpSp>
    </p:spTree>
    <p:extLst>
      <p:ext uri="{BB962C8B-B14F-4D97-AF65-F5344CB8AC3E}">
        <p14:creationId xmlns:p14="http://schemas.microsoft.com/office/powerpoint/2010/main" val="1331126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6"/>
            <a:ext cx="10834233" cy="612775"/>
          </a:xfrm>
        </p:spPr>
        <p:txBody>
          <a:bodyPr/>
          <a:lstStyle/>
          <a:p>
            <a:r>
              <a:rPr lang="en-US" dirty="0"/>
              <a:t>Click to edit Master title style</a:t>
            </a:r>
          </a:p>
        </p:txBody>
      </p:sp>
      <p:sp>
        <p:nvSpPr>
          <p:cNvPr id="3" name="Content Placeholder 2"/>
          <p:cNvSpPr>
            <a:spLocks noGrp="1"/>
          </p:cNvSpPr>
          <p:nvPr>
            <p:ph sz="half" idx="1"/>
          </p:nvPr>
        </p:nvSpPr>
        <p:spPr>
          <a:xfrm>
            <a:off x="678881" y="1659835"/>
            <a:ext cx="5340919" cy="4399442"/>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199" y="1659835"/>
            <a:ext cx="5340917" cy="4399442"/>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9934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5"/>
            <a:ext cx="10834234" cy="612775"/>
          </a:xfrm>
        </p:spPr>
        <p:txBody>
          <a:bodyPr/>
          <a:lstStyle/>
          <a:p>
            <a:r>
              <a:rPr lang="en-US" dirty="0"/>
              <a:t>Click to edit Master title style</a:t>
            </a:r>
          </a:p>
        </p:txBody>
      </p:sp>
      <p:sp>
        <p:nvSpPr>
          <p:cNvPr id="3" name="Text Placeholder 2"/>
          <p:cNvSpPr>
            <a:spLocks noGrp="1"/>
          </p:cNvSpPr>
          <p:nvPr>
            <p:ph type="body" idx="1"/>
          </p:nvPr>
        </p:nvSpPr>
        <p:spPr>
          <a:xfrm>
            <a:off x="678881" y="1659834"/>
            <a:ext cx="5318693" cy="655349"/>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78881" y="2505075"/>
            <a:ext cx="5318693" cy="355282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2" y="1659834"/>
            <a:ext cx="5340914" cy="655349"/>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2" y="2505075"/>
            <a:ext cx="5340914" cy="355282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89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a:t>Click to edit Master title style</a:t>
            </a:r>
          </a:p>
        </p:txBody>
      </p:sp>
    </p:spTree>
    <p:extLst>
      <p:ext uri="{BB962C8B-B14F-4D97-AF65-F5344CB8AC3E}">
        <p14:creationId xmlns:p14="http://schemas.microsoft.com/office/powerpoint/2010/main" val="28312565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55931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6"/>
            <a:ext cx="4093145" cy="1453734"/>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9" y="1659835"/>
            <a:ext cx="6329928" cy="4201215"/>
          </a:xfrm>
          <a:prstGeom prst="rect">
            <a:avLst/>
          </a:prstGeom>
        </p:spPr>
        <p:txBody>
          <a:bodyPr/>
          <a:lstStyle>
            <a:lvl1pPr>
              <a:defRPr sz="3200">
                <a:solidFill>
                  <a:schemeClr val="bg2">
                    <a:lumMod val="10000"/>
                  </a:schemeClr>
                </a:solidFill>
              </a:defRPr>
            </a:lvl1pPr>
            <a:lvl2pPr>
              <a:defRPr sz="2800">
                <a:solidFill>
                  <a:schemeClr val="bg2">
                    <a:lumMod val="10000"/>
                  </a:schemeClr>
                </a:solidFill>
              </a:defRPr>
            </a:lvl2pPr>
            <a:lvl3pPr>
              <a:defRPr sz="2400">
                <a:solidFill>
                  <a:schemeClr val="bg2">
                    <a:lumMod val="10000"/>
                  </a:schemeClr>
                </a:solidFill>
              </a:defRPr>
            </a:lvl3pPr>
            <a:lvl4pPr>
              <a:defRPr sz="2000">
                <a:solidFill>
                  <a:schemeClr val="bg2">
                    <a:lumMod val="10000"/>
                  </a:schemeClr>
                </a:solidFill>
              </a:defRPr>
            </a:lvl4pPr>
            <a:lvl5pPr>
              <a:defRPr sz="2000">
                <a:solidFill>
                  <a:schemeClr val="bg2">
                    <a:lumMod val="10000"/>
                  </a:schemeClr>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78881" y="2315183"/>
            <a:ext cx="4093145" cy="355380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8283493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dirty="0"/>
              <a:t>Click to edit Master title style</a:t>
            </a:r>
          </a:p>
        </p:txBody>
      </p:sp>
      <p:sp>
        <p:nvSpPr>
          <p:cNvPr id="3" name="Vertical Text Placeholder 2"/>
          <p:cNvSpPr>
            <a:spLocks noGrp="1"/>
          </p:cNvSpPr>
          <p:nvPr>
            <p:ph type="body" orient="vert" idx="1"/>
          </p:nvPr>
        </p:nvSpPr>
        <p:spPr>
          <a:xfrm>
            <a:off x="678884" y="1659834"/>
            <a:ext cx="10834234" cy="4166933"/>
          </a:xfrm>
          <a:prstGeom prst="rect">
            <a:avLst/>
          </a:prstGeom>
        </p:spPr>
        <p:txBody>
          <a:bodyPr vert="eaVert"/>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750536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pic>
        <p:nvPicPr>
          <p:cNvPr id="4" name="Picture 3" descr="Tech Background&quot; Images – Browse 8,227 Stock Photos, Vectors, and Video |  Adobe Stock">
            <a:extLst>
              <a:ext uri="{FF2B5EF4-FFF2-40B4-BE49-F238E27FC236}">
                <a16:creationId xmlns:a16="http://schemas.microsoft.com/office/drawing/2014/main" id="{19625874-6531-A345-C3ED-8BD86E0E300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352" t="2332" r="1954" b="1250"/>
          <a:stretch>
            <a:fillRect/>
          </a:stretch>
        </p:blipFill>
        <p:spPr bwMode="auto">
          <a:xfrm>
            <a:off x="-21770" y="0"/>
            <a:ext cx="12213771" cy="6858000"/>
          </a:xfrm>
          <a:custGeom>
            <a:avLst/>
            <a:gdLst>
              <a:gd name="connsiteX0" fmla="*/ 0 w 12213771"/>
              <a:gd name="connsiteY0" fmla="*/ 0 h 6858000"/>
              <a:gd name="connsiteX1" fmla="*/ 12213771 w 12213771"/>
              <a:gd name="connsiteY1" fmla="*/ 0 h 6858000"/>
              <a:gd name="connsiteX2" fmla="*/ 12213771 w 12213771"/>
              <a:gd name="connsiteY2" fmla="*/ 6858000 h 6858000"/>
              <a:gd name="connsiteX3" fmla="*/ 0 w 122137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213771" h="6858000">
                <a:moveTo>
                  <a:pt x="0" y="0"/>
                </a:moveTo>
                <a:lnTo>
                  <a:pt x="12213771" y="0"/>
                </a:lnTo>
                <a:lnTo>
                  <a:pt x="12213771"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2" name="Vertical Title 1"/>
          <p:cNvSpPr>
            <a:spLocks noGrp="1"/>
          </p:cNvSpPr>
          <p:nvPr>
            <p:ph type="title" orient="vert" hasCustomPrompt="1"/>
          </p:nvPr>
        </p:nvSpPr>
        <p:spPr>
          <a:xfrm rot="16200000">
            <a:off x="4770665" y="-2959994"/>
            <a:ext cx="2628900" cy="12213771"/>
          </a:xfrm>
        </p:spPr>
        <p:txBody>
          <a:bodyPr vert="eaVert">
            <a:normAutofit/>
          </a:bodyPr>
          <a:lstStyle>
            <a:lvl1pPr algn="ctr">
              <a:defRPr sz="8000">
                <a:solidFill>
                  <a:schemeClr val="bg1"/>
                </a:solidFill>
              </a:defRPr>
            </a:lvl1pPr>
          </a:lstStyle>
          <a:p>
            <a:r>
              <a:rPr lang="en-US" dirty="0"/>
              <a:t>Thank You</a:t>
            </a:r>
          </a:p>
        </p:txBody>
      </p:sp>
    </p:spTree>
    <p:extLst>
      <p:ext uri="{BB962C8B-B14F-4D97-AF65-F5344CB8AC3E}">
        <p14:creationId xmlns:p14="http://schemas.microsoft.com/office/powerpoint/2010/main" val="4167474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dirty="0"/>
              <a:t>Click to edit Master title style</a:t>
            </a:r>
          </a:p>
        </p:txBody>
      </p:sp>
      <p:sp>
        <p:nvSpPr>
          <p:cNvPr id="3" name="Content Placeholder 2"/>
          <p:cNvSpPr>
            <a:spLocks noGrp="1"/>
          </p:cNvSpPr>
          <p:nvPr>
            <p:ph idx="1"/>
          </p:nvPr>
        </p:nvSpPr>
        <p:spPr>
          <a:xfrm>
            <a:off x="678884" y="1675075"/>
            <a:ext cx="10834234"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2652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Thir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55269" y="603666"/>
            <a:ext cx="7057847" cy="5454235"/>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1" y="0"/>
            <a:ext cx="41148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sp>
        <p:nvSpPr>
          <p:cNvPr id="2" name="Title 1"/>
          <p:cNvSpPr>
            <a:spLocks noGrp="1"/>
          </p:cNvSpPr>
          <p:nvPr>
            <p:ph type="title"/>
          </p:nvPr>
        </p:nvSpPr>
        <p:spPr>
          <a:xfrm>
            <a:off x="838202" y="2049670"/>
            <a:ext cx="2743200" cy="2562226"/>
          </a:xfrm>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361238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One Third">
    <p:spTree>
      <p:nvGrpSpPr>
        <p:cNvPr id="1" name=""/>
        <p:cNvGrpSpPr/>
        <p:nvPr/>
      </p:nvGrpSpPr>
      <p:grpSpPr>
        <a:xfrm>
          <a:off x="0" y="0"/>
          <a:ext cx="0" cy="0"/>
          <a:chOff x="0" y="0"/>
          <a:chExt cx="0" cy="0"/>
        </a:xfrm>
      </p:grpSpPr>
      <p:sp>
        <p:nvSpPr>
          <p:cNvPr id="2" name="Title 1"/>
          <p:cNvSpPr>
            <a:spLocks noGrp="1"/>
          </p:cNvSpPr>
          <p:nvPr>
            <p:ph type="title"/>
          </p:nvPr>
        </p:nvSpPr>
        <p:spPr>
          <a:xfrm>
            <a:off x="678882" y="603666"/>
            <a:ext cx="7055274" cy="612775"/>
          </a:xfrm>
        </p:spPr>
        <p:txBody>
          <a:bodyPr/>
          <a:lstStyle/>
          <a:p>
            <a:r>
              <a:rPr lang="en-US" dirty="0"/>
              <a:t>Click to edit Master title style</a:t>
            </a:r>
          </a:p>
        </p:txBody>
      </p:sp>
      <p:sp>
        <p:nvSpPr>
          <p:cNvPr id="3" name="Content Placeholder 2"/>
          <p:cNvSpPr>
            <a:spLocks noGrp="1"/>
          </p:cNvSpPr>
          <p:nvPr>
            <p:ph idx="1"/>
          </p:nvPr>
        </p:nvSpPr>
        <p:spPr>
          <a:xfrm>
            <a:off x="678882" y="1659835"/>
            <a:ext cx="7055274"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8077201" y="0"/>
            <a:ext cx="41148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pic>
        <p:nvPicPr>
          <p:cNvPr id="7" name="Picture 6">
            <a:extLst>
              <a:ext uri="{FF2B5EF4-FFF2-40B4-BE49-F238E27FC236}">
                <a16:creationId xmlns:a16="http://schemas.microsoft.com/office/drawing/2014/main" id="{F13DF77B-C435-B418-C899-54652105D04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4013561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alf &amp; Half">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5"/>
            <a:ext cx="5107239" cy="612775"/>
          </a:xfrm>
        </p:spPr>
        <p:txBody>
          <a:bodyPr/>
          <a:lstStyle/>
          <a:p>
            <a:r>
              <a:rPr lang="en-US" dirty="0"/>
              <a:t>Click to edit Master title style</a:t>
            </a:r>
          </a:p>
        </p:txBody>
      </p:sp>
      <p:sp>
        <p:nvSpPr>
          <p:cNvPr id="3" name="Content Placeholder 2"/>
          <p:cNvSpPr>
            <a:spLocks noGrp="1"/>
          </p:cNvSpPr>
          <p:nvPr>
            <p:ph idx="1"/>
          </p:nvPr>
        </p:nvSpPr>
        <p:spPr>
          <a:xfrm>
            <a:off x="678881" y="1659836"/>
            <a:ext cx="5107239"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6096000" y="0"/>
            <a:ext cx="60960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pic>
        <p:nvPicPr>
          <p:cNvPr id="4" name="Picture 3">
            <a:extLst>
              <a:ext uri="{FF2B5EF4-FFF2-40B4-BE49-F238E27FC236}">
                <a16:creationId xmlns:a16="http://schemas.microsoft.com/office/drawing/2014/main" id="{4258C05D-B60D-14D1-7105-F6719232542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1185285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Third Flow Errow">
    <p:spTree>
      <p:nvGrpSpPr>
        <p:cNvPr id="1" name=""/>
        <p:cNvGrpSpPr/>
        <p:nvPr/>
      </p:nvGrpSpPr>
      <p:grpSpPr>
        <a:xfrm>
          <a:off x="0" y="0"/>
          <a:ext cx="0" cy="0"/>
          <a:chOff x="0" y="0"/>
          <a:chExt cx="0" cy="0"/>
        </a:xfrm>
      </p:grpSpPr>
      <p:sp>
        <p:nvSpPr>
          <p:cNvPr id="2" name="Title 1"/>
          <p:cNvSpPr>
            <a:spLocks noGrp="1"/>
          </p:cNvSpPr>
          <p:nvPr>
            <p:ph type="title"/>
          </p:nvPr>
        </p:nvSpPr>
        <p:spPr>
          <a:xfrm>
            <a:off x="4455269" y="603666"/>
            <a:ext cx="7057847" cy="612775"/>
          </a:xfrm>
        </p:spPr>
        <p:txBody>
          <a:bodyPr/>
          <a:lstStyle/>
          <a:p>
            <a:r>
              <a:rPr lang="en-US" dirty="0"/>
              <a:t>Click to edit Master title style</a:t>
            </a:r>
          </a:p>
        </p:txBody>
      </p:sp>
      <p:sp>
        <p:nvSpPr>
          <p:cNvPr id="3" name="Content Placeholder 2"/>
          <p:cNvSpPr>
            <a:spLocks noGrp="1"/>
          </p:cNvSpPr>
          <p:nvPr>
            <p:ph idx="1"/>
          </p:nvPr>
        </p:nvSpPr>
        <p:spPr>
          <a:xfrm>
            <a:off x="4455269" y="1659835"/>
            <a:ext cx="7057847"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Arrow: Pentagon 5">
            <a:extLst>
              <a:ext uri="{FF2B5EF4-FFF2-40B4-BE49-F238E27FC236}">
                <a16:creationId xmlns:a16="http://schemas.microsoft.com/office/drawing/2014/main" id="{360409B4-C617-2A18-6BFD-309E9F59F1A6}"/>
              </a:ext>
            </a:extLst>
          </p:cNvPr>
          <p:cNvSpPr/>
          <p:nvPr userDrawn="1"/>
        </p:nvSpPr>
        <p:spPr>
          <a:xfrm>
            <a:off x="1" y="0"/>
            <a:ext cx="4114800" cy="6858000"/>
          </a:xfrm>
          <a:prstGeom prst="homePlate">
            <a:avLst>
              <a:gd name="adj" fmla="val 16049"/>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678882" y="3122614"/>
            <a:ext cx="2978720"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chemeClr val="bg1"/>
                </a:solidFill>
                <a:latin typeface="Calibri" panose="020F0502020204030204" pitchFamily="34" charset="0"/>
              </a:rPr>
              <a:t>Click to edit Master title style</a:t>
            </a:r>
          </a:p>
        </p:txBody>
      </p:sp>
    </p:spTree>
    <p:extLst>
      <p:ext uri="{BB962C8B-B14F-4D97-AF65-F5344CB8AC3E}">
        <p14:creationId xmlns:p14="http://schemas.microsoft.com/office/powerpoint/2010/main" val="599992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One Thir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838200" y="3122614"/>
            <a:ext cx="2819401"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rgbClr val="1D1B58"/>
                </a:solidFill>
                <a:latin typeface="Calibri" panose="020F0502020204030204" pitchFamily="34" charset="0"/>
              </a:rPr>
              <a:t>Click to edit Master title style</a:t>
            </a:r>
          </a:p>
        </p:txBody>
      </p:sp>
      <p:sp>
        <p:nvSpPr>
          <p:cNvPr id="13" name="Freeform: Shape 12">
            <a:extLst>
              <a:ext uri="{FF2B5EF4-FFF2-40B4-BE49-F238E27FC236}">
                <a16:creationId xmlns:a16="http://schemas.microsoft.com/office/drawing/2014/main" id="{BC7368D9-5898-B04D-9CD2-C5A3736BFFA6}"/>
              </a:ext>
            </a:extLst>
          </p:cNvPr>
          <p:cNvSpPr/>
          <p:nvPr userDrawn="1"/>
        </p:nvSpPr>
        <p:spPr>
          <a:xfrm>
            <a:off x="3454417" y="0"/>
            <a:ext cx="8737584" cy="6858000"/>
          </a:xfrm>
          <a:custGeom>
            <a:avLst/>
            <a:gdLst>
              <a:gd name="connsiteX0" fmla="*/ 0 w 9601184"/>
              <a:gd name="connsiteY0" fmla="*/ 0 h 6858000"/>
              <a:gd name="connsiteX1" fmla="*/ 9601184 w 9601184"/>
              <a:gd name="connsiteY1" fmla="*/ 0 h 6858000"/>
              <a:gd name="connsiteX2" fmla="*/ 9601184 w 9601184"/>
              <a:gd name="connsiteY2" fmla="*/ 6858000 h 6858000"/>
              <a:gd name="connsiteX3" fmla="*/ 0 w 9601184"/>
              <a:gd name="connsiteY3" fmla="*/ 6858000 h 6858000"/>
              <a:gd name="connsiteX4" fmla="*/ 660384 w 9601184"/>
              <a:gd name="connsiteY4" fmla="*/ 3429000 h 6858000"/>
              <a:gd name="connsiteX5" fmla="*/ 0 w 9601184"/>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01184" h="6858000">
                <a:moveTo>
                  <a:pt x="0" y="0"/>
                </a:moveTo>
                <a:lnTo>
                  <a:pt x="9601184" y="0"/>
                </a:lnTo>
                <a:lnTo>
                  <a:pt x="9601184" y="6858000"/>
                </a:lnTo>
                <a:lnTo>
                  <a:pt x="0" y="6858000"/>
                </a:lnTo>
                <a:lnTo>
                  <a:pt x="660384" y="3429000"/>
                </a:lnTo>
                <a:lnTo>
                  <a:pt x="0" y="0"/>
                </a:lnTo>
                <a:close/>
              </a:path>
            </a:pathLst>
          </a:custGeom>
          <a:solidFill>
            <a:srgbClr val="1D1B58"/>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800" dirty="0"/>
          </a:p>
        </p:txBody>
      </p:sp>
      <p:sp>
        <p:nvSpPr>
          <p:cNvPr id="2" name="Title 1"/>
          <p:cNvSpPr>
            <a:spLocks noGrp="1"/>
          </p:cNvSpPr>
          <p:nvPr>
            <p:ph type="title"/>
          </p:nvPr>
        </p:nvSpPr>
        <p:spPr>
          <a:xfrm>
            <a:off x="4455269" y="603666"/>
            <a:ext cx="7057847" cy="612775"/>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455269" y="1659835"/>
            <a:ext cx="7057847" cy="4398066"/>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a:extLst>
              <a:ext uri="{FF2B5EF4-FFF2-40B4-BE49-F238E27FC236}">
                <a16:creationId xmlns:a16="http://schemas.microsoft.com/office/drawing/2014/main" id="{BC1D7751-B046-E6FF-E802-137A168948C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645539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One Third">
    <p:spTree>
      <p:nvGrpSpPr>
        <p:cNvPr id="1" name=""/>
        <p:cNvGrpSpPr/>
        <p:nvPr/>
      </p:nvGrpSpPr>
      <p:grpSpPr>
        <a:xfrm>
          <a:off x="0" y="0"/>
          <a:ext cx="0" cy="0"/>
          <a:chOff x="0" y="0"/>
          <a:chExt cx="0" cy="0"/>
        </a:xfrm>
      </p:grpSpPr>
      <p:sp>
        <p:nvSpPr>
          <p:cNvPr id="2" name="Title 1"/>
          <p:cNvSpPr>
            <a:spLocks noGrp="1"/>
          </p:cNvSpPr>
          <p:nvPr>
            <p:ph type="title"/>
          </p:nvPr>
        </p:nvSpPr>
        <p:spPr>
          <a:xfrm>
            <a:off x="678882" y="603666"/>
            <a:ext cx="6687118" cy="612775"/>
          </a:xfrm>
        </p:spPr>
        <p:txBody>
          <a:bodyPr/>
          <a:lstStyle/>
          <a:p>
            <a:r>
              <a:rPr lang="en-US" dirty="0"/>
              <a:t>Click to edit Master title style</a:t>
            </a:r>
          </a:p>
        </p:txBody>
      </p:sp>
      <p:sp>
        <p:nvSpPr>
          <p:cNvPr id="3" name="Content Placeholder 2"/>
          <p:cNvSpPr>
            <a:spLocks noGrp="1"/>
          </p:cNvSpPr>
          <p:nvPr>
            <p:ph idx="1"/>
          </p:nvPr>
        </p:nvSpPr>
        <p:spPr>
          <a:xfrm>
            <a:off x="678882" y="1659835"/>
            <a:ext cx="6687118"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8567565" y="3064248"/>
            <a:ext cx="3314556"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chemeClr val="bg1"/>
                </a:solidFill>
                <a:latin typeface="Calibri" panose="020F0502020204030204" pitchFamily="34" charset="0"/>
              </a:rPr>
              <a:t>Click to edit Master title style</a:t>
            </a:r>
          </a:p>
        </p:txBody>
      </p:sp>
      <p:sp>
        <p:nvSpPr>
          <p:cNvPr id="13" name="Freeform: Shape 12">
            <a:extLst>
              <a:ext uri="{FF2B5EF4-FFF2-40B4-BE49-F238E27FC236}">
                <a16:creationId xmlns:a16="http://schemas.microsoft.com/office/drawing/2014/main" id="{D78CF48E-B68F-E9BA-8398-FF8CD727D1A9}"/>
              </a:ext>
            </a:extLst>
          </p:cNvPr>
          <p:cNvSpPr/>
          <p:nvPr userDrawn="1"/>
        </p:nvSpPr>
        <p:spPr>
          <a:xfrm>
            <a:off x="7543800" y="0"/>
            <a:ext cx="4648201" cy="6858000"/>
          </a:xfrm>
          <a:custGeom>
            <a:avLst/>
            <a:gdLst>
              <a:gd name="connsiteX0" fmla="*/ 0 w 3818882"/>
              <a:gd name="connsiteY0" fmla="*/ 0 h 6858000"/>
              <a:gd name="connsiteX1" fmla="*/ 3818882 w 3818882"/>
              <a:gd name="connsiteY1" fmla="*/ 0 h 6858000"/>
              <a:gd name="connsiteX2" fmla="*/ 3818882 w 3818882"/>
              <a:gd name="connsiteY2" fmla="*/ 6858000 h 6858000"/>
              <a:gd name="connsiteX3" fmla="*/ 0 w 3818882"/>
              <a:gd name="connsiteY3" fmla="*/ 6858000 h 6858000"/>
              <a:gd name="connsiteX4" fmla="*/ 796282 w 3818882"/>
              <a:gd name="connsiteY4" fmla="*/ 3429000 h 6858000"/>
              <a:gd name="connsiteX5" fmla="*/ 0 w 3818882"/>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8882" h="6858000">
                <a:moveTo>
                  <a:pt x="0" y="0"/>
                </a:moveTo>
                <a:lnTo>
                  <a:pt x="3818882" y="0"/>
                </a:lnTo>
                <a:lnTo>
                  <a:pt x="3818882" y="6858000"/>
                </a:lnTo>
                <a:lnTo>
                  <a:pt x="0" y="6858000"/>
                </a:lnTo>
                <a:lnTo>
                  <a:pt x="796282" y="3429000"/>
                </a:lnTo>
                <a:lnTo>
                  <a:pt x="0" y="0"/>
                </a:lnTo>
                <a:close/>
              </a:path>
            </a:pathLst>
          </a:custGeom>
          <a:solidFill>
            <a:srgbClr val="1D1B58"/>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800" dirty="0"/>
          </a:p>
        </p:txBody>
      </p:sp>
      <p:pic>
        <p:nvPicPr>
          <p:cNvPr id="4" name="Picture 3">
            <a:extLst>
              <a:ext uri="{FF2B5EF4-FFF2-40B4-BE49-F238E27FC236}">
                <a16:creationId xmlns:a16="http://schemas.microsoft.com/office/drawing/2014/main" id="{5BC983E8-29C2-9FD4-5029-201C1DDD5E8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1907501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8883" y="1709738"/>
            <a:ext cx="10834234"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678883" y="4589464"/>
            <a:ext cx="10834234"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07278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78884" y="603666"/>
            <a:ext cx="10834232" cy="612775"/>
          </a:xfrm>
          <a:prstGeom prst="rect">
            <a:avLst/>
          </a:prstGeom>
        </p:spPr>
        <p:txBody>
          <a:bodyPr vert="horz" lIns="0" tIns="0" rIns="0" bIns="0" rtlCol="0" anchor="ctr">
            <a:normAutofit/>
          </a:bodyPr>
          <a:lstStyle/>
          <a:p>
            <a:r>
              <a:rPr lang="en-US" dirty="0"/>
              <a:t>Click to edit Master title style</a:t>
            </a:r>
          </a:p>
        </p:txBody>
      </p:sp>
      <p:sp>
        <p:nvSpPr>
          <p:cNvPr id="3" name="Text Placeholder 2"/>
          <p:cNvSpPr>
            <a:spLocks noGrp="1"/>
          </p:cNvSpPr>
          <p:nvPr>
            <p:ph type="body" idx="1"/>
          </p:nvPr>
        </p:nvSpPr>
        <p:spPr>
          <a:xfrm>
            <a:off x="678884" y="1659835"/>
            <a:ext cx="10834234" cy="43980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052" name="Picture 4" descr="Top Ranked Data Science Institute, Classroom Plus Online Training | Boston  Institute of Analytics">
            <a:extLst>
              <a:ext uri="{FF2B5EF4-FFF2-40B4-BE49-F238E27FC236}">
                <a16:creationId xmlns:a16="http://schemas.microsoft.com/office/drawing/2014/main" id="{D55A4135-B2E5-3A1C-9614-E010D1062B85}"/>
              </a:ext>
            </a:extLst>
          </p:cNvPr>
          <p:cNvPicPr>
            <a:picLocks noChangeAspect="1" noChangeArrowheads="1"/>
          </p:cNvPicPr>
          <p:nvPr userDrawn="1"/>
        </p:nvPicPr>
        <p:blipFill rotWithShape="1">
          <a:blip r:embed="rId18" cstate="print">
            <a:extLst>
              <a:ext uri="{28A0092B-C50C-407E-A947-70E740481C1C}">
                <a14:useLocalDpi xmlns:a14="http://schemas.microsoft.com/office/drawing/2010/main" val="0"/>
              </a:ext>
            </a:extLst>
          </a:blip>
          <a:srcRect l="4000" r="3112"/>
          <a:stretch/>
        </p:blipFill>
        <p:spPr bwMode="auto">
          <a:xfrm>
            <a:off x="9493777" y="6115409"/>
            <a:ext cx="2019339" cy="54891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665DF22-91AD-CE85-A78A-CF35969DE003}"/>
              </a:ext>
            </a:extLst>
          </p:cNvPr>
          <p:cNvSpPr/>
          <p:nvPr userDrawn="1"/>
        </p:nvSpPr>
        <p:spPr>
          <a:xfrm>
            <a:off x="678883" y="6207305"/>
            <a:ext cx="7474517" cy="365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r>
              <a:rPr lang="en-US" sz="1100" b="1" dirty="0">
                <a:solidFill>
                  <a:schemeClr val="bg2">
                    <a:lumMod val="75000"/>
                  </a:schemeClr>
                </a:solidFill>
              </a:rPr>
              <a:t>CONFIDENTIAL</a:t>
            </a:r>
            <a:r>
              <a:rPr lang="en-US" sz="1100" dirty="0">
                <a:solidFill>
                  <a:schemeClr val="bg2">
                    <a:lumMod val="75000"/>
                  </a:schemeClr>
                </a:solidFill>
              </a:rPr>
              <a:t>: The information in this document belongs to Boston Institute of Analytics LLC. Any unauthorized sharing of this material is prohibited and subject to legal action under breach of IP and confidentiality clauses. </a:t>
            </a:r>
          </a:p>
        </p:txBody>
      </p:sp>
    </p:spTree>
    <p:extLst>
      <p:ext uri="{BB962C8B-B14F-4D97-AF65-F5344CB8AC3E}">
        <p14:creationId xmlns:p14="http://schemas.microsoft.com/office/powerpoint/2010/main" val="16281783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2" r:id="rId3"/>
    <p:sldLayoutId id="2147483673" r:id="rId4"/>
    <p:sldLayoutId id="2147483674" r:id="rId5"/>
    <p:sldLayoutId id="2147483675" r:id="rId6"/>
    <p:sldLayoutId id="2147483677" r:id="rId7"/>
    <p:sldLayoutId id="2147483676" r:id="rId8"/>
    <p:sldLayoutId id="2147483663" r:id="rId9"/>
    <p:sldLayoutId id="2147483664" r:id="rId10"/>
    <p:sldLayoutId id="2147483665" r:id="rId11"/>
    <p:sldLayoutId id="2147483666" r:id="rId12"/>
    <p:sldLayoutId id="2147483667" r:id="rId13"/>
    <p:sldLayoutId id="2147483668" r:id="rId14"/>
    <p:sldLayoutId id="2147483670" r:id="rId15"/>
    <p:sldLayoutId id="2147483671" r:id="rId16"/>
  </p:sldLayoutIdLst>
  <p:txStyles>
    <p:titleStyle>
      <a:lvl1pPr algn="l" defTabSz="914400" rtl="0" eaLnBrk="1" latinLnBrk="0" hangingPunct="1">
        <a:lnSpc>
          <a:spcPct val="90000"/>
        </a:lnSpc>
        <a:spcBef>
          <a:spcPct val="0"/>
        </a:spcBef>
        <a:buNone/>
        <a:defRPr sz="3400" b="1" kern="1200">
          <a:solidFill>
            <a:schemeClr val="tx1"/>
          </a:solidFill>
          <a:latin typeface="Calibri" panose="020F050202020403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10000"/>
            </a:schemeClr>
          </a:solidFill>
          <a:latin typeface="Calibri" panose="020F05020202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10000"/>
            </a:schemeClr>
          </a:solidFill>
          <a:latin typeface="Calibri" panose="020F05020202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10000"/>
            </a:schemeClr>
          </a:solidFill>
          <a:latin typeface="Calibri" panose="020F05020202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A225F15-9B21-01FF-BD6D-D04F30F7A091}"/>
              </a:ext>
            </a:extLst>
          </p:cNvPr>
          <p:cNvSpPr/>
          <p:nvPr/>
        </p:nvSpPr>
        <p:spPr>
          <a:xfrm>
            <a:off x="1" y="2788290"/>
            <a:ext cx="12192000" cy="81152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800" b="1" dirty="0">
                <a:latin typeface="Calibri" panose="020F0502020204030204" pitchFamily="34" charset="0"/>
              </a:rPr>
              <a:t>Fraud Detection</a:t>
            </a:r>
          </a:p>
        </p:txBody>
      </p:sp>
      <p:sp>
        <p:nvSpPr>
          <p:cNvPr id="3" name="TextBox 2">
            <a:extLst>
              <a:ext uri="{FF2B5EF4-FFF2-40B4-BE49-F238E27FC236}">
                <a16:creationId xmlns:a16="http://schemas.microsoft.com/office/drawing/2014/main" id="{8E522539-2889-43A0-A8DE-C0123F0D0E05}"/>
              </a:ext>
            </a:extLst>
          </p:cNvPr>
          <p:cNvSpPr txBox="1"/>
          <p:nvPr/>
        </p:nvSpPr>
        <p:spPr>
          <a:xfrm>
            <a:off x="5570483" y="4303455"/>
            <a:ext cx="8451069" cy="2554545"/>
          </a:xfrm>
          <a:prstGeom prst="rect">
            <a:avLst/>
          </a:prstGeom>
          <a:noFill/>
        </p:spPr>
        <p:txBody>
          <a:bodyPr wrap="square" rtlCol="0">
            <a:spAutoFit/>
          </a:bodyPr>
          <a:lstStyle/>
          <a:p>
            <a:r>
              <a:rPr lang="en-IN" sz="8000" b="1" dirty="0">
                <a:solidFill>
                  <a:schemeClr val="bg1"/>
                </a:solidFill>
              </a:rPr>
              <a:t>Presented By:  Subodh Kumar</a:t>
            </a:r>
          </a:p>
        </p:txBody>
      </p:sp>
    </p:spTree>
    <p:extLst>
      <p:ext uri="{BB962C8B-B14F-4D97-AF65-F5344CB8AC3E}">
        <p14:creationId xmlns:p14="http://schemas.microsoft.com/office/powerpoint/2010/main" val="1024334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716E3A-CE6B-4995-9B9F-6C34A6E6CF16}"/>
              </a:ext>
            </a:extLst>
          </p:cNvPr>
          <p:cNvPicPr>
            <a:picLocks noChangeAspect="1"/>
          </p:cNvPicPr>
          <p:nvPr/>
        </p:nvPicPr>
        <p:blipFill>
          <a:blip r:embed="rId2"/>
          <a:stretch>
            <a:fillRect/>
          </a:stretch>
        </p:blipFill>
        <p:spPr>
          <a:xfrm>
            <a:off x="4886890" y="127076"/>
            <a:ext cx="7046092" cy="448586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Box 2">
            <a:extLst>
              <a:ext uri="{FF2B5EF4-FFF2-40B4-BE49-F238E27FC236}">
                <a16:creationId xmlns:a16="http://schemas.microsoft.com/office/drawing/2014/main" id="{94B173E0-CE7C-47CE-93B8-57AC89ADB0A9}"/>
              </a:ext>
            </a:extLst>
          </p:cNvPr>
          <p:cNvSpPr txBox="1"/>
          <p:nvPr/>
        </p:nvSpPr>
        <p:spPr>
          <a:xfrm>
            <a:off x="259018" y="354841"/>
            <a:ext cx="4080970" cy="4278094"/>
          </a:xfrm>
          <a:prstGeom prst="rect">
            <a:avLst/>
          </a:prstGeom>
          <a:noFill/>
        </p:spPr>
        <p:txBody>
          <a:bodyPr wrap="square" rtlCol="0">
            <a:spAutoFit/>
          </a:bodyPr>
          <a:lstStyle/>
          <a:p>
            <a:r>
              <a:rPr lang="en-US" sz="2800" b="1" dirty="0"/>
              <a:t>Transaction Amount Behavior (Log Scale):</a:t>
            </a:r>
          </a:p>
          <a:p>
            <a:r>
              <a:rPr lang="en-US" sz="2400" dirty="0"/>
              <a:t>Fraud transactions typically involve </a:t>
            </a:r>
            <a:r>
              <a:rPr lang="en-US" sz="2400" b="1" dirty="0"/>
              <a:t>higher monetary values</a:t>
            </a:r>
            <a:r>
              <a:rPr lang="en-US" sz="2400" dirty="0"/>
              <a:t> compared to normal transactions.</a:t>
            </a:r>
            <a:br>
              <a:rPr lang="en-US" sz="2400" dirty="0"/>
            </a:br>
            <a:r>
              <a:rPr lang="en-US" sz="2400" dirty="0"/>
              <a:t>The median log amount is significantly higher for fraud, suggesting fraudsters prefer </a:t>
            </a:r>
            <a:r>
              <a:rPr lang="en-US" sz="2400" i="1" dirty="0"/>
              <a:t>high-value</a:t>
            </a:r>
            <a:r>
              <a:rPr lang="en-US" sz="2400" dirty="0"/>
              <a:t> transfers to maximize profit.</a:t>
            </a:r>
            <a:endParaRPr lang="en-IN" sz="2400" dirty="0"/>
          </a:p>
        </p:txBody>
      </p:sp>
    </p:spTree>
    <p:extLst>
      <p:ext uri="{BB962C8B-B14F-4D97-AF65-F5344CB8AC3E}">
        <p14:creationId xmlns:p14="http://schemas.microsoft.com/office/powerpoint/2010/main" val="2789391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305BA0-9401-4EC2-B1EA-0476F01CFC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35670" y="171798"/>
            <a:ext cx="7056330" cy="30934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a16="http://schemas.microsoft.com/office/drawing/2014/main" id="{51BAFEAC-0D9B-4BBB-894B-DED5EC4D7505}"/>
              </a:ext>
            </a:extLst>
          </p:cNvPr>
          <p:cNvSpPr txBox="1"/>
          <p:nvPr/>
        </p:nvSpPr>
        <p:spPr>
          <a:xfrm>
            <a:off x="0" y="300251"/>
            <a:ext cx="5135670" cy="954107"/>
          </a:xfrm>
          <a:prstGeom prst="rect">
            <a:avLst/>
          </a:prstGeom>
          <a:noFill/>
        </p:spPr>
        <p:txBody>
          <a:bodyPr wrap="square" rtlCol="0">
            <a:spAutoFit/>
          </a:bodyPr>
          <a:lstStyle/>
          <a:p>
            <a:r>
              <a:rPr lang="en-US" sz="2800" b="1" dirty="0"/>
              <a:t>Fraud Occurrence Trend Across Time Steps:- </a:t>
            </a:r>
            <a:endParaRPr lang="en-IN" sz="2800" b="1" dirty="0"/>
          </a:p>
        </p:txBody>
      </p:sp>
      <p:sp>
        <p:nvSpPr>
          <p:cNvPr id="5" name="TextBox 4">
            <a:extLst>
              <a:ext uri="{FF2B5EF4-FFF2-40B4-BE49-F238E27FC236}">
                <a16:creationId xmlns:a16="http://schemas.microsoft.com/office/drawing/2014/main" id="{E4AA8AC4-64FA-455C-910B-1980C6FCB2AA}"/>
              </a:ext>
            </a:extLst>
          </p:cNvPr>
          <p:cNvSpPr txBox="1"/>
          <p:nvPr/>
        </p:nvSpPr>
        <p:spPr>
          <a:xfrm>
            <a:off x="81885" y="1255592"/>
            <a:ext cx="4612943" cy="3785652"/>
          </a:xfrm>
          <a:prstGeom prst="rect">
            <a:avLst/>
          </a:prstGeom>
          <a:noFill/>
        </p:spPr>
        <p:txBody>
          <a:bodyPr wrap="square" rtlCol="0">
            <a:spAutoFit/>
          </a:bodyPr>
          <a:lstStyle/>
          <a:p>
            <a:r>
              <a:rPr lang="en-US" sz="2000" dirty="0"/>
              <a:t>This chart shows how the number of fraudulent transactions fluctuates over different time steps.</a:t>
            </a:r>
            <a:br>
              <a:rPr lang="en-US" sz="2000" dirty="0"/>
            </a:br>
            <a:r>
              <a:rPr lang="en-US" sz="2000" dirty="0"/>
              <a:t>Instead of being evenly distributed, fraud occurrences appear in sudden spikes, indicating burst patterns or coordinated fraud attempts.</a:t>
            </a:r>
            <a:br>
              <a:rPr lang="en-US" sz="2000" dirty="0"/>
            </a:br>
            <a:r>
              <a:rPr lang="en-US" sz="2000" dirty="0"/>
              <a:t>The variability suggests that fraud does not follow a fixed frequency or time interval, making real-time detection systems essential to handle unpredictable fraud behavior.</a:t>
            </a:r>
            <a:endParaRPr lang="en-IN" sz="2000" dirty="0"/>
          </a:p>
        </p:txBody>
      </p:sp>
    </p:spTree>
    <p:extLst>
      <p:ext uri="{BB962C8B-B14F-4D97-AF65-F5344CB8AC3E}">
        <p14:creationId xmlns:p14="http://schemas.microsoft.com/office/powerpoint/2010/main" val="642256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335352-4279-4A19-9083-394DBE181379}"/>
              </a:ext>
            </a:extLst>
          </p:cNvPr>
          <p:cNvPicPr>
            <a:picLocks noChangeAspect="1"/>
          </p:cNvPicPr>
          <p:nvPr/>
        </p:nvPicPr>
        <p:blipFill>
          <a:blip r:embed="rId2"/>
          <a:stretch>
            <a:fillRect/>
          </a:stretch>
        </p:blipFill>
        <p:spPr>
          <a:xfrm>
            <a:off x="6096000" y="134644"/>
            <a:ext cx="5937456" cy="35949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a16="http://schemas.microsoft.com/office/drawing/2014/main" id="{D865433B-0FE5-4CC5-929A-679ADFB57342}"/>
              </a:ext>
            </a:extLst>
          </p:cNvPr>
          <p:cNvSpPr txBox="1"/>
          <p:nvPr/>
        </p:nvSpPr>
        <p:spPr>
          <a:xfrm>
            <a:off x="0" y="134644"/>
            <a:ext cx="5732060" cy="892552"/>
          </a:xfrm>
          <a:prstGeom prst="rect">
            <a:avLst/>
          </a:prstGeom>
          <a:noFill/>
        </p:spPr>
        <p:txBody>
          <a:bodyPr wrap="square" rtlCol="0">
            <a:spAutoFit/>
          </a:bodyPr>
          <a:lstStyle/>
          <a:p>
            <a:r>
              <a:rPr lang="en-IN" sz="2600" b="1" dirty="0"/>
              <a:t>Destination Account Balance </a:t>
            </a:r>
            <a:r>
              <a:rPr lang="en-IN" sz="2600" b="1" dirty="0" err="1"/>
              <a:t>Behavior</a:t>
            </a:r>
            <a:r>
              <a:rPr lang="en-IN" sz="2600" b="1" dirty="0"/>
              <a:t> in Fraud vs Non-Fraud Transactions: </a:t>
            </a:r>
          </a:p>
        </p:txBody>
      </p:sp>
      <p:sp>
        <p:nvSpPr>
          <p:cNvPr id="5" name="TextBox 4">
            <a:extLst>
              <a:ext uri="{FF2B5EF4-FFF2-40B4-BE49-F238E27FC236}">
                <a16:creationId xmlns:a16="http://schemas.microsoft.com/office/drawing/2014/main" id="{42EB3314-C4EB-4C5B-A0FA-DA227086CCDA}"/>
              </a:ext>
            </a:extLst>
          </p:cNvPr>
          <p:cNvSpPr txBox="1"/>
          <p:nvPr/>
        </p:nvSpPr>
        <p:spPr>
          <a:xfrm>
            <a:off x="163773" y="1160060"/>
            <a:ext cx="5732060" cy="4401205"/>
          </a:xfrm>
          <a:prstGeom prst="rect">
            <a:avLst/>
          </a:prstGeom>
          <a:noFill/>
        </p:spPr>
        <p:txBody>
          <a:bodyPr wrap="square" rtlCol="0">
            <a:spAutoFit/>
          </a:bodyPr>
          <a:lstStyle/>
          <a:p>
            <a:r>
              <a:rPr lang="en-US" sz="2000" dirty="0"/>
              <a:t>This chart compares the change in the destination account’s balance (</a:t>
            </a:r>
            <a:r>
              <a:rPr lang="en-US" sz="2000" dirty="0" err="1"/>
              <a:t>dest_diff</a:t>
            </a:r>
            <a:r>
              <a:rPr lang="en-US" sz="2000" dirty="0"/>
              <a:t>) for fraudulent and non-fraudulent transactions.</a:t>
            </a:r>
            <a:br>
              <a:rPr lang="en-US" sz="2000" dirty="0"/>
            </a:br>
            <a:r>
              <a:rPr lang="en-US" sz="2000" dirty="0"/>
              <a:t>Non-fraud transactions show a wide and inconsistent range of balance changes, indicating typical customer activity such as receiving money or transferring partial amounts.</a:t>
            </a:r>
            <a:br>
              <a:rPr lang="en-US" sz="2000" dirty="0"/>
            </a:br>
            <a:r>
              <a:rPr lang="en-US" sz="2000" dirty="0"/>
              <a:t>In contrast, fraudulent transactions have relatively small and stable destination balance differences because fraudsters often transfer money into accounts that remain nearly empty or are created solely for fraudulent activity.</a:t>
            </a:r>
            <a:br>
              <a:rPr lang="en-US" sz="2000" dirty="0"/>
            </a:br>
            <a:r>
              <a:rPr lang="en-US" sz="2000" dirty="0"/>
              <a:t>This shows that abnormal or near-zero destination balance movement is a key fraud indicator.</a:t>
            </a:r>
            <a:endParaRPr lang="en-IN" sz="2000" dirty="0"/>
          </a:p>
        </p:txBody>
      </p:sp>
    </p:spTree>
    <p:extLst>
      <p:ext uri="{BB962C8B-B14F-4D97-AF65-F5344CB8AC3E}">
        <p14:creationId xmlns:p14="http://schemas.microsoft.com/office/powerpoint/2010/main" val="38334434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6A4ED2-4EFB-4468-A4EC-A44B0B0652CE}"/>
              </a:ext>
            </a:extLst>
          </p:cNvPr>
          <p:cNvPicPr>
            <a:picLocks noChangeAspect="1"/>
          </p:cNvPicPr>
          <p:nvPr/>
        </p:nvPicPr>
        <p:blipFill>
          <a:blip r:embed="rId2"/>
          <a:stretch>
            <a:fillRect/>
          </a:stretch>
        </p:blipFill>
        <p:spPr>
          <a:xfrm>
            <a:off x="4996427" y="192643"/>
            <a:ext cx="7049450" cy="36696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a16="http://schemas.microsoft.com/office/drawing/2014/main" id="{B7116C0D-315A-4A7B-B87A-665FC9CF4F4F}"/>
              </a:ext>
            </a:extLst>
          </p:cNvPr>
          <p:cNvSpPr txBox="1"/>
          <p:nvPr/>
        </p:nvSpPr>
        <p:spPr>
          <a:xfrm>
            <a:off x="136478" y="192643"/>
            <a:ext cx="4339988" cy="1200329"/>
          </a:xfrm>
          <a:prstGeom prst="rect">
            <a:avLst/>
          </a:prstGeom>
          <a:noFill/>
        </p:spPr>
        <p:txBody>
          <a:bodyPr wrap="square" rtlCol="0">
            <a:spAutoFit/>
          </a:bodyPr>
          <a:lstStyle/>
          <a:p>
            <a:r>
              <a:rPr lang="en-US" sz="2400" b="1" dirty="0"/>
              <a:t>Fraud Clusters Based on Transaction Amount and Origin Balance Difference: </a:t>
            </a:r>
            <a:endParaRPr lang="en-IN" sz="2400" b="1" dirty="0"/>
          </a:p>
        </p:txBody>
      </p:sp>
      <p:sp>
        <p:nvSpPr>
          <p:cNvPr id="5" name="TextBox 4">
            <a:extLst>
              <a:ext uri="{FF2B5EF4-FFF2-40B4-BE49-F238E27FC236}">
                <a16:creationId xmlns:a16="http://schemas.microsoft.com/office/drawing/2014/main" id="{C9DB1B23-F8B6-4867-BB23-EE6A2B3F76E6}"/>
              </a:ext>
            </a:extLst>
          </p:cNvPr>
          <p:cNvSpPr txBox="1"/>
          <p:nvPr/>
        </p:nvSpPr>
        <p:spPr>
          <a:xfrm>
            <a:off x="136478" y="1392972"/>
            <a:ext cx="4722125" cy="5016758"/>
          </a:xfrm>
          <a:prstGeom prst="rect">
            <a:avLst/>
          </a:prstGeom>
          <a:noFill/>
        </p:spPr>
        <p:txBody>
          <a:bodyPr wrap="square" rtlCol="0">
            <a:spAutoFit/>
          </a:bodyPr>
          <a:lstStyle/>
          <a:p>
            <a:r>
              <a:rPr lang="en-US" sz="2000" dirty="0"/>
              <a:t>This scatter plot reveals clear separation between fraudulent and non-fraudulent transactions when comparing log-transformed transaction amounts with the difference in origin account balance.</a:t>
            </a:r>
            <a:br>
              <a:rPr lang="en-US" sz="2000" dirty="0"/>
            </a:br>
            <a:r>
              <a:rPr lang="en-US" sz="2000" dirty="0"/>
              <a:t>Fraudulent transactions (orange) form a distinct upward curve, showing extremely high balance differences associated with large transaction amounts.</a:t>
            </a:r>
            <a:br>
              <a:rPr lang="en-US" sz="2000" dirty="0"/>
            </a:br>
            <a:r>
              <a:rPr lang="en-US" sz="2000" dirty="0"/>
              <a:t>In contrast, non-fraud transactions (blue) remain close to zero in balance difference, regardless of the amount.</a:t>
            </a:r>
            <a:br>
              <a:rPr lang="en-US" sz="2000" dirty="0"/>
            </a:br>
            <a:r>
              <a:rPr lang="en-US" sz="2000" dirty="0"/>
              <a:t>This indicates that fraud is strongly characterized by sudden, large withdrawals from origin accounts combined with high-value transfers.</a:t>
            </a:r>
            <a:endParaRPr lang="en-IN" sz="2000" dirty="0"/>
          </a:p>
        </p:txBody>
      </p:sp>
    </p:spTree>
    <p:extLst>
      <p:ext uri="{BB962C8B-B14F-4D97-AF65-F5344CB8AC3E}">
        <p14:creationId xmlns:p14="http://schemas.microsoft.com/office/powerpoint/2010/main" val="624585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460990-B7A3-488E-99A3-6FDA5416D07F}"/>
              </a:ext>
            </a:extLst>
          </p:cNvPr>
          <p:cNvPicPr>
            <a:picLocks noChangeAspect="1"/>
          </p:cNvPicPr>
          <p:nvPr/>
        </p:nvPicPr>
        <p:blipFill>
          <a:blip r:embed="rId2"/>
          <a:stretch>
            <a:fillRect/>
          </a:stretch>
        </p:blipFill>
        <p:spPr>
          <a:xfrm>
            <a:off x="5703083" y="75732"/>
            <a:ext cx="6138178" cy="41550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a16="http://schemas.microsoft.com/office/drawing/2014/main" id="{A1C99582-1181-4BB6-B6E3-CE953E302A0F}"/>
              </a:ext>
            </a:extLst>
          </p:cNvPr>
          <p:cNvSpPr txBox="1"/>
          <p:nvPr/>
        </p:nvSpPr>
        <p:spPr>
          <a:xfrm>
            <a:off x="95535" y="75732"/>
            <a:ext cx="5363570" cy="954107"/>
          </a:xfrm>
          <a:prstGeom prst="rect">
            <a:avLst/>
          </a:prstGeom>
          <a:noFill/>
        </p:spPr>
        <p:txBody>
          <a:bodyPr wrap="square" rtlCol="0">
            <a:spAutoFit/>
          </a:bodyPr>
          <a:lstStyle/>
          <a:p>
            <a:r>
              <a:rPr lang="en-US" sz="2800" b="1" dirty="0"/>
              <a:t>Correlation Analysis of Original and Engineered Features: </a:t>
            </a:r>
            <a:endParaRPr lang="en-IN" sz="2800" b="1" dirty="0"/>
          </a:p>
        </p:txBody>
      </p:sp>
      <p:sp>
        <p:nvSpPr>
          <p:cNvPr id="23" name="TextBox 22">
            <a:extLst>
              <a:ext uri="{FF2B5EF4-FFF2-40B4-BE49-F238E27FC236}">
                <a16:creationId xmlns:a16="http://schemas.microsoft.com/office/drawing/2014/main" id="{F0F0ABE0-49DE-4919-81BB-7421B6326797}"/>
              </a:ext>
            </a:extLst>
          </p:cNvPr>
          <p:cNvSpPr txBox="1"/>
          <p:nvPr/>
        </p:nvSpPr>
        <p:spPr>
          <a:xfrm>
            <a:off x="259307" y="1187355"/>
            <a:ext cx="5036024" cy="3785652"/>
          </a:xfrm>
          <a:prstGeom prst="rect">
            <a:avLst/>
          </a:prstGeom>
          <a:noFill/>
        </p:spPr>
        <p:txBody>
          <a:bodyPr wrap="square" rtlCol="0">
            <a:spAutoFit/>
          </a:bodyPr>
          <a:lstStyle/>
          <a:p>
            <a:r>
              <a:rPr lang="en-US" sz="2000" dirty="0"/>
              <a:t>This heatmap shows how different transaction features are related to each other and to fraud.</a:t>
            </a:r>
          </a:p>
          <a:p>
            <a:r>
              <a:rPr lang="en-US" sz="2000" dirty="0"/>
              <a:t>Key engineered features like </a:t>
            </a:r>
            <a:r>
              <a:rPr lang="en-US" sz="2000" dirty="0" err="1"/>
              <a:t>org_diff</a:t>
            </a:r>
            <a:r>
              <a:rPr lang="en-US" sz="2000" dirty="0"/>
              <a:t>, </a:t>
            </a:r>
            <a:r>
              <a:rPr lang="en-US" sz="2000" dirty="0" err="1"/>
              <a:t>amount_log</a:t>
            </a:r>
            <a:r>
              <a:rPr lang="en-US" sz="2000" dirty="0"/>
              <a:t>, and transaction step show strong correlations with the fraud label.</a:t>
            </a:r>
          </a:p>
          <a:p>
            <a:r>
              <a:rPr lang="en-US" sz="2000" dirty="0"/>
              <a:t>Account balance features follow natural patterns with high internal correlations, while engineered balance-difference features highlight clear fraud signals.</a:t>
            </a:r>
          </a:p>
          <a:p>
            <a:r>
              <a:rPr lang="en-US" sz="2000" dirty="0"/>
              <a:t>Overall, the heatmap confirms which features have the strongest impact on fraud detection.</a:t>
            </a:r>
            <a:endParaRPr lang="en-IN" sz="2000" dirty="0"/>
          </a:p>
        </p:txBody>
      </p:sp>
    </p:spTree>
    <p:extLst>
      <p:ext uri="{BB962C8B-B14F-4D97-AF65-F5344CB8AC3E}">
        <p14:creationId xmlns:p14="http://schemas.microsoft.com/office/powerpoint/2010/main" val="3015393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891A71-D7E5-4610-9C28-B9C911F544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5072" y="-1"/>
            <a:ext cx="5977719" cy="597771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a16="http://schemas.microsoft.com/office/drawing/2014/main" id="{A681DBD2-1D89-47C4-BB4C-0F99C6FBBD57}"/>
              </a:ext>
            </a:extLst>
          </p:cNvPr>
          <p:cNvSpPr txBox="1"/>
          <p:nvPr/>
        </p:nvSpPr>
        <p:spPr>
          <a:xfrm>
            <a:off x="0" y="0"/>
            <a:ext cx="6345072" cy="923330"/>
          </a:xfrm>
          <a:prstGeom prst="rect">
            <a:avLst/>
          </a:prstGeom>
          <a:noFill/>
        </p:spPr>
        <p:txBody>
          <a:bodyPr wrap="square" rtlCol="0">
            <a:spAutoFit/>
          </a:bodyPr>
          <a:lstStyle/>
          <a:p>
            <a:r>
              <a:rPr lang="en-IN" sz="5400" b="1" dirty="0"/>
              <a:t>Feature Engineering</a:t>
            </a:r>
          </a:p>
        </p:txBody>
      </p:sp>
      <p:sp>
        <p:nvSpPr>
          <p:cNvPr id="5" name="TextBox 4">
            <a:extLst>
              <a:ext uri="{FF2B5EF4-FFF2-40B4-BE49-F238E27FC236}">
                <a16:creationId xmlns:a16="http://schemas.microsoft.com/office/drawing/2014/main" id="{D964C98A-6C55-4445-A888-8CDCC4271D83}"/>
              </a:ext>
            </a:extLst>
          </p:cNvPr>
          <p:cNvSpPr txBox="1"/>
          <p:nvPr/>
        </p:nvSpPr>
        <p:spPr>
          <a:xfrm>
            <a:off x="300251" y="923330"/>
            <a:ext cx="5691116" cy="4524315"/>
          </a:xfrm>
          <a:prstGeom prst="rect">
            <a:avLst/>
          </a:prstGeom>
          <a:noFill/>
        </p:spPr>
        <p:txBody>
          <a:bodyPr wrap="square" rtlCol="0">
            <a:spAutoFit/>
          </a:bodyPr>
          <a:lstStyle/>
          <a:p>
            <a:r>
              <a:rPr lang="en-US" sz="3200" dirty="0"/>
              <a:t>Feature engineering was performed to create more meaningful variables that highlight fraud-specific patterns in the dataset.</a:t>
            </a:r>
            <a:br>
              <a:rPr lang="en-US" sz="3200" dirty="0"/>
            </a:br>
            <a:r>
              <a:rPr lang="en-US" sz="3200" dirty="0"/>
              <a:t>These engineered features significantly improved model performance by capturing abnormal transaction behavior.</a:t>
            </a:r>
            <a:endParaRPr lang="en-IN" sz="3200" dirty="0"/>
          </a:p>
        </p:txBody>
      </p:sp>
    </p:spTree>
    <p:extLst>
      <p:ext uri="{BB962C8B-B14F-4D97-AF65-F5344CB8AC3E}">
        <p14:creationId xmlns:p14="http://schemas.microsoft.com/office/powerpoint/2010/main" val="1075591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F491C27C-E77F-4ED1-B5CD-C05ED2E9BBB7}"/>
              </a:ext>
            </a:extLst>
          </p:cNvPr>
          <p:cNvSpPr/>
          <p:nvPr/>
        </p:nvSpPr>
        <p:spPr>
          <a:xfrm>
            <a:off x="1055914" y="1545771"/>
            <a:ext cx="2536371" cy="2198915"/>
          </a:xfrm>
          <a:prstGeom prst="round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200" b="1" dirty="0">
              <a:solidFill>
                <a:schemeClr val="bg2">
                  <a:lumMod val="10000"/>
                </a:schemeClr>
              </a:solidFill>
            </a:endParaRPr>
          </a:p>
          <a:p>
            <a:pPr algn="ctr"/>
            <a:endParaRPr lang="en-IN" sz="1200" b="1" dirty="0">
              <a:solidFill>
                <a:schemeClr val="bg2">
                  <a:lumMod val="10000"/>
                </a:schemeClr>
              </a:solidFill>
            </a:endParaRPr>
          </a:p>
          <a:p>
            <a:pPr algn="ctr"/>
            <a:r>
              <a:rPr lang="en-IN" sz="1200" b="1" dirty="0">
                <a:solidFill>
                  <a:schemeClr val="bg2">
                    <a:lumMod val="10000"/>
                  </a:schemeClr>
                </a:solidFill>
              </a:rPr>
              <a:t>step  </a:t>
            </a:r>
          </a:p>
          <a:p>
            <a:pPr algn="ctr"/>
            <a:r>
              <a:rPr lang="en-IN" sz="1200" b="1" dirty="0">
                <a:solidFill>
                  <a:schemeClr val="bg2">
                    <a:lumMod val="10000"/>
                  </a:schemeClr>
                </a:solidFill>
              </a:rPr>
              <a:t>type  </a:t>
            </a:r>
          </a:p>
          <a:p>
            <a:pPr algn="ctr"/>
            <a:r>
              <a:rPr lang="en-IN" sz="1200" b="1" dirty="0">
                <a:solidFill>
                  <a:schemeClr val="bg2">
                    <a:lumMod val="10000"/>
                  </a:schemeClr>
                </a:solidFill>
              </a:rPr>
              <a:t>amount  </a:t>
            </a:r>
          </a:p>
          <a:p>
            <a:pPr algn="ctr"/>
            <a:r>
              <a:rPr lang="en-IN" sz="1200" b="1" dirty="0" err="1">
                <a:solidFill>
                  <a:schemeClr val="bg2">
                    <a:lumMod val="10000"/>
                  </a:schemeClr>
                </a:solidFill>
              </a:rPr>
              <a:t>nameOrig</a:t>
            </a:r>
            <a:r>
              <a:rPr lang="en-IN" sz="1200" b="1" dirty="0">
                <a:solidFill>
                  <a:schemeClr val="bg2">
                    <a:lumMod val="10000"/>
                  </a:schemeClr>
                </a:solidFill>
              </a:rPr>
              <a:t>  </a:t>
            </a:r>
          </a:p>
          <a:p>
            <a:pPr algn="ctr"/>
            <a:r>
              <a:rPr lang="en-IN" sz="1200" b="1" dirty="0" err="1">
                <a:solidFill>
                  <a:schemeClr val="bg2">
                    <a:lumMod val="10000"/>
                  </a:schemeClr>
                </a:solidFill>
              </a:rPr>
              <a:t>oldbalanceOrg</a:t>
            </a:r>
            <a:r>
              <a:rPr lang="en-IN" sz="1200" b="1" dirty="0">
                <a:solidFill>
                  <a:schemeClr val="bg2">
                    <a:lumMod val="10000"/>
                  </a:schemeClr>
                </a:solidFill>
              </a:rPr>
              <a:t>  </a:t>
            </a:r>
          </a:p>
          <a:p>
            <a:pPr algn="ctr"/>
            <a:r>
              <a:rPr lang="en-IN" sz="1200" b="1" dirty="0" err="1">
                <a:solidFill>
                  <a:schemeClr val="bg2">
                    <a:lumMod val="10000"/>
                  </a:schemeClr>
                </a:solidFill>
              </a:rPr>
              <a:t>newbalanceOrig</a:t>
            </a:r>
            <a:r>
              <a:rPr lang="en-IN" sz="1200" b="1" dirty="0">
                <a:solidFill>
                  <a:schemeClr val="bg2">
                    <a:lumMod val="10000"/>
                  </a:schemeClr>
                </a:solidFill>
              </a:rPr>
              <a:t>  </a:t>
            </a:r>
          </a:p>
          <a:p>
            <a:pPr algn="ctr"/>
            <a:r>
              <a:rPr lang="en-IN" sz="1200" b="1" dirty="0" err="1">
                <a:solidFill>
                  <a:schemeClr val="bg2">
                    <a:lumMod val="10000"/>
                  </a:schemeClr>
                </a:solidFill>
              </a:rPr>
              <a:t>nameDest</a:t>
            </a:r>
            <a:r>
              <a:rPr lang="en-IN" sz="1200" b="1" dirty="0">
                <a:solidFill>
                  <a:schemeClr val="bg2">
                    <a:lumMod val="10000"/>
                  </a:schemeClr>
                </a:solidFill>
              </a:rPr>
              <a:t>  </a:t>
            </a:r>
          </a:p>
          <a:p>
            <a:pPr algn="ctr"/>
            <a:r>
              <a:rPr lang="en-IN" sz="1200" b="1" dirty="0" err="1">
                <a:solidFill>
                  <a:schemeClr val="bg2">
                    <a:lumMod val="10000"/>
                  </a:schemeClr>
                </a:solidFill>
              </a:rPr>
              <a:t>oldbalanceDest</a:t>
            </a:r>
            <a:r>
              <a:rPr lang="en-IN" sz="1200" b="1" dirty="0">
                <a:solidFill>
                  <a:schemeClr val="bg2">
                    <a:lumMod val="10000"/>
                  </a:schemeClr>
                </a:solidFill>
              </a:rPr>
              <a:t>  </a:t>
            </a:r>
          </a:p>
          <a:p>
            <a:pPr algn="ctr"/>
            <a:r>
              <a:rPr lang="en-IN" sz="1200" b="1" dirty="0" err="1">
                <a:solidFill>
                  <a:schemeClr val="bg2">
                    <a:lumMod val="10000"/>
                  </a:schemeClr>
                </a:solidFill>
              </a:rPr>
              <a:t>newbalanceDest</a:t>
            </a:r>
            <a:r>
              <a:rPr lang="en-IN" sz="1200" b="1" dirty="0">
                <a:solidFill>
                  <a:schemeClr val="bg2">
                    <a:lumMod val="10000"/>
                  </a:schemeClr>
                </a:solidFill>
              </a:rPr>
              <a:t>  </a:t>
            </a:r>
          </a:p>
          <a:p>
            <a:pPr algn="ctr"/>
            <a:r>
              <a:rPr lang="en-IN" sz="1200" b="1" dirty="0" err="1">
                <a:solidFill>
                  <a:schemeClr val="bg2">
                    <a:lumMod val="10000"/>
                  </a:schemeClr>
                </a:solidFill>
              </a:rPr>
              <a:t>isFraud</a:t>
            </a:r>
            <a:endParaRPr lang="en-IN" sz="1200" b="1" dirty="0">
              <a:solidFill>
                <a:schemeClr val="bg2">
                  <a:lumMod val="10000"/>
                </a:schemeClr>
              </a:solidFill>
            </a:endParaRPr>
          </a:p>
          <a:p>
            <a:pPr algn="ctr"/>
            <a:endParaRPr lang="en-IN" sz="3200" b="1" dirty="0">
              <a:solidFill>
                <a:schemeClr val="bg2">
                  <a:lumMod val="10000"/>
                </a:schemeClr>
              </a:solidFill>
            </a:endParaRPr>
          </a:p>
        </p:txBody>
      </p:sp>
      <p:sp>
        <p:nvSpPr>
          <p:cNvPr id="7" name="Arrow: Right 6">
            <a:extLst>
              <a:ext uri="{FF2B5EF4-FFF2-40B4-BE49-F238E27FC236}">
                <a16:creationId xmlns:a16="http://schemas.microsoft.com/office/drawing/2014/main" id="{3BD1C4A7-4607-4EC1-B844-CC38F8666530}"/>
              </a:ext>
            </a:extLst>
          </p:cNvPr>
          <p:cNvSpPr/>
          <p:nvPr/>
        </p:nvSpPr>
        <p:spPr>
          <a:xfrm>
            <a:off x="3592285" y="1589313"/>
            <a:ext cx="3396345" cy="2111829"/>
          </a:xfrm>
          <a:prstGeom prst="right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solidFill>
                  <a:schemeClr val="bg2">
                    <a:lumMod val="10000"/>
                  </a:schemeClr>
                </a:solidFill>
              </a:rPr>
              <a:t>Feature Engineering </a:t>
            </a:r>
          </a:p>
        </p:txBody>
      </p:sp>
      <p:sp>
        <p:nvSpPr>
          <p:cNvPr id="9" name="Rectangle: Rounded Corners 8">
            <a:extLst>
              <a:ext uri="{FF2B5EF4-FFF2-40B4-BE49-F238E27FC236}">
                <a16:creationId xmlns:a16="http://schemas.microsoft.com/office/drawing/2014/main" id="{2976A4D2-68C7-4A85-8E6A-66A3E9566BC1}"/>
              </a:ext>
            </a:extLst>
          </p:cNvPr>
          <p:cNvSpPr/>
          <p:nvPr/>
        </p:nvSpPr>
        <p:spPr>
          <a:xfrm>
            <a:off x="6955972" y="859973"/>
            <a:ext cx="5061857" cy="4408714"/>
          </a:xfrm>
          <a:prstGeom prst="roundRect">
            <a:avLst/>
          </a:prstGeom>
          <a:solidFill>
            <a:schemeClr val="bg2">
              <a:lumMod val="50000"/>
            </a:schemeClr>
          </a:solidFill>
          <a:ln>
            <a:no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err="1">
                <a:solidFill>
                  <a:schemeClr val="bg2">
                    <a:lumMod val="10000"/>
                  </a:schemeClr>
                </a:solidFill>
              </a:rPr>
              <a:t>org_diff</a:t>
            </a:r>
            <a:r>
              <a:rPr lang="en-IN" sz="2400" b="1" dirty="0">
                <a:solidFill>
                  <a:schemeClr val="bg2">
                    <a:lumMod val="10000"/>
                  </a:schemeClr>
                </a:solidFill>
              </a:rPr>
              <a:t>  </a:t>
            </a:r>
          </a:p>
          <a:p>
            <a:pPr algn="ctr"/>
            <a:r>
              <a:rPr lang="en-IN" sz="2400" b="1" dirty="0" err="1">
                <a:solidFill>
                  <a:schemeClr val="bg2">
                    <a:lumMod val="10000"/>
                  </a:schemeClr>
                </a:solidFill>
              </a:rPr>
              <a:t>dest_diff</a:t>
            </a:r>
            <a:r>
              <a:rPr lang="en-IN" sz="2400" b="1" dirty="0">
                <a:solidFill>
                  <a:schemeClr val="bg2">
                    <a:lumMod val="10000"/>
                  </a:schemeClr>
                </a:solidFill>
              </a:rPr>
              <a:t>  </a:t>
            </a:r>
          </a:p>
          <a:p>
            <a:pPr algn="ctr"/>
            <a:r>
              <a:rPr lang="en-IN" sz="2400" b="1" dirty="0" err="1">
                <a:solidFill>
                  <a:schemeClr val="bg2">
                    <a:lumMod val="10000"/>
                  </a:schemeClr>
                </a:solidFill>
              </a:rPr>
              <a:t>zero_origin</a:t>
            </a:r>
            <a:r>
              <a:rPr lang="en-IN" sz="2400" b="1" dirty="0">
                <a:solidFill>
                  <a:schemeClr val="bg2">
                    <a:lumMod val="10000"/>
                  </a:schemeClr>
                </a:solidFill>
              </a:rPr>
              <a:t>  </a:t>
            </a:r>
          </a:p>
          <a:p>
            <a:pPr algn="ctr"/>
            <a:r>
              <a:rPr lang="en-IN" sz="2400" b="1" dirty="0" err="1">
                <a:solidFill>
                  <a:schemeClr val="bg2">
                    <a:lumMod val="10000"/>
                  </a:schemeClr>
                </a:solidFill>
              </a:rPr>
              <a:t>zero_dest</a:t>
            </a:r>
            <a:r>
              <a:rPr lang="en-IN" sz="2400" b="1" dirty="0">
                <a:solidFill>
                  <a:schemeClr val="bg2">
                    <a:lumMod val="10000"/>
                  </a:schemeClr>
                </a:solidFill>
              </a:rPr>
              <a:t>  </a:t>
            </a:r>
          </a:p>
          <a:p>
            <a:pPr algn="ctr"/>
            <a:r>
              <a:rPr lang="en-IN" sz="2400" b="1" dirty="0" err="1">
                <a:solidFill>
                  <a:schemeClr val="bg2">
                    <a:lumMod val="10000"/>
                  </a:schemeClr>
                </a:solidFill>
              </a:rPr>
              <a:t>amount_log</a:t>
            </a:r>
            <a:r>
              <a:rPr lang="en-IN" sz="2400" b="1" dirty="0">
                <a:solidFill>
                  <a:schemeClr val="bg2">
                    <a:lumMod val="10000"/>
                  </a:schemeClr>
                </a:solidFill>
              </a:rPr>
              <a:t>  </a:t>
            </a:r>
          </a:p>
          <a:p>
            <a:pPr algn="ctr"/>
            <a:r>
              <a:rPr lang="en-IN" sz="2400" b="1" dirty="0" err="1">
                <a:solidFill>
                  <a:schemeClr val="bg2">
                    <a:lumMod val="10000"/>
                  </a:schemeClr>
                </a:solidFill>
              </a:rPr>
              <a:t>is_orig_zero_before</a:t>
            </a:r>
            <a:r>
              <a:rPr lang="en-IN" sz="2400" b="1" dirty="0">
                <a:solidFill>
                  <a:schemeClr val="bg2">
                    <a:lumMod val="10000"/>
                  </a:schemeClr>
                </a:solidFill>
              </a:rPr>
              <a:t>  </a:t>
            </a:r>
          </a:p>
          <a:p>
            <a:pPr algn="ctr"/>
            <a:r>
              <a:rPr lang="en-IN" sz="2400" b="1" dirty="0" err="1">
                <a:solidFill>
                  <a:schemeClr val="bg2">
                    <a:lumMod val="10000"/>
                  </a:schemeClr>
                </a:solidFill>
              </a:rPr>
              <a:t>is_dest_zero_before</a:t>
            </a:r>
            <a:r>
              <a:rPr lang="en-IN" sz="2400" b="1" dirty="0">
                <a:solidFill>
                  <a:schemeClr val="bg2">
                    <a:lumMod val="10000"/>
                  </a:schemeClr>
                </a:solidFill>
              </a:rPr>
              <a:t>  </a:t>
            </a:r>
          </a:p>
          <a:p>
            <a:pPr algn="ctr"/>
            <a:r>
              <a:rPr lang="en-IN" sz="2400" b="1" dirty="0" err="1">
                <a:solidFill>
                  <a:schemeClr val="bg2">
                    <a:lumMod val="10000"/>
                  </a:schemeClr>
                </a:solidFill>
              </a:rPr>
              <a:t>type_CASH_OUT</a:t>
            </a:r>
            <a:r>
              <a:rPr lang="en-IN" sz="2400" b="1" dirty="0">
                <a:solidFill>
                  <a:schemeClr val="bg2">
                    <a:lumMod val="10000"/>
                  </a:schemeClr>
                </a:solidFill>
              </a:rPr>
              <a:t>  </a:t>
            </a:r>
          </a:p>
          <a:p>
            <a:pPr algn="ctr"/>
            <a:r>
              <a:rPr lang="en-IN" sz="2400" b="1" dirty="0" err="1">
                <a:solidFill>
                  <a:schemeClr val="bg2">
                    <a:lumMod val="10000"/>
                  </a:schemeClr>
                </a:solidFill>
              </a:rPr>
              <a:t>type_DEBIT</a:t>
            </a:r>
            <a:r>
              <a:rPr lang="en-IN" sz="2400" b="1" dirty="0">
                <a:solidFill>
                  <a:schemeClr val="bg2">
                    <a:lumMod val="10000"/>
                  </a:schemeClr>
                </a:solidFill>
              </a:rPr>
              <a:t>  </a:t>
            </a:r>
          </a:p>
          <a:p>
            <a:pPr algn="ctr"/>
            <a:r>
              <a:rPr lang="en-IN" sz="2400" b="1" dirty="0" err="1">
                <a:solidFill>
                  <a:schemeClr val="bg2">
                    <a:lumMod val="10000"/>
                  </a:schemeClr>
                </a:solidFill>
              </a:rPr>
              <a:t>type_PAYMENT</a:t>
            </a:r>
            <a:r>
              <a:rPr lang="en-IN" sz="2400" b="1" dirty="0">
                <a:solidFill>
                  <a:schemeClr val="bg2">
                    <a:lumMod val="10000"/>
                  </a:schemeClr>
                </a:solidFill>
              </a:rPr>
              <a:t>  </a:t>
            </a:r>
          </a:p>
          <a:p>
            <a:pPr algn="ctr"/>
            <a:r>
              <a:rPr lang="en-IN" sz="2400" b="1" dirty="0" err="1">
                <a:solidFill>
                  <a:schemeClr val="bg2">
                    <a:lumMod val="10000"/>
                  </a:schemeClr>
                </a:solidFill>
              </a:rPr>
              <a:t>type_TRANSFER</a:t>
            </a:r>
            <a:endParaRPr lang="en-IN" sz="2400" b="1" dirty="0">
              <a:solidFill>
                <a:schemeClr val="bg2">
                  <a:lumMod val="10000"/>
                </a:schemeClr>
              </a:solidFill>
            </a:endParaRPr>
          </a:p>
          <a:p>
            <a:pPr algn="ctr"/>
            <a:endParaRPr lang="en-IN" dirty="0"/>
          </a:p>
        </p:txBody>
      </p:sp>
      <p:sp>
        <p:nvSpPr>
          <p:cNvPr id="11" name="TextBox 10">
            <a:extLst>
              <a:ext uri="{FF2B5EF4-FFF2-40B4-BE49-F238E27FC236}">
                <a16:creationId xmlns:a16="http://schemas.microsoft.com/office/drawing/2014/main" id="{B4B8C753-80DA-4BE1-810D-5B9BF982BA29}"/>
              </a:ext>
            </a:extLst>
          </p:cNvPr>
          <p:cNvSpPr txBox="1"/>
          <p:nvPr/>
        </p:nvSpPr>
        <p:spPr>
          <a:xfrm>
            <a:off x="217714" y="3744686"/>
            <a:ext cx="6738258" cy="2246769"/>
          </a:xfrm>
          <a:prstGeom prst="rect">
            <a:avLst/>
          </a:prstGeom>
          <a:solidFill>
            <a:srgbClr val="161A3E">
              <a:alpha val="14000"/>
            </a:srgbClr>
          </a:solidFill>
        </p:spPr>
        <p:txBody>
          <a:bodyPr wrap="square" rtlCol="0">
            <a:spAutoFit/>
          </a:bodyPr>
          <a:lstStyle/>
          <a:p>
            <a:r>
              <a:rPr lang="en-IN" sz="2000" dirty="0">
                <a:solidFill>
                  <a:srgbClr val="161A3E"/>
                </a:solidFill>
              </a:rPr>
              <a:t>Feature Engineering created meaningful new variables such as balance differences, log-transformed amounts, zero-balance indicators, and one-hot encoded transaction types, capturing hidden fraud patterns not visible in raw data.</a:t>
            </a:r>
            <a:br>
              <a:rPr lang="en-IN" sz="2000" dirty="0">
                <a:solidFill>
                  <a:srgbClr val="161A3E"/>
                </a:solidFill>
              </a:rPr>
            </a:br>
            <a:r>
              <a:rPr lang="en-IN" sz="2000" dirty="0">
                <a:solidFill>
                  <a:srgbClr val="161A3E"/>
                </a:solidFill>
              </a:rPr>
              <a:t>These engineered features significantly improved model accuracy by highlighting abnormal financial </a:t>
            </a:r>
            <a:r>
              <a:rPr lang="en-IN" sz="2000" dirty="0" err="1">
                <a:solidFill>
                  <a:srgbClr val="161A3E"/>
                </a:solidFill>
              </a:rPr>
              <a:t>behavior</a:t>
            </a:r>
            <a:r>
              <a:rPr lang="en-IN" sz="2000" dirty="0">
                <a:solidFill>
                  <a:srgbClr val="161A3E"/>
                </a:solidFill>
              </a:rPr>
              <a:t> strongly associated with fraudulent transactions.</a:t>
            </a:r>
          </a:p>
        </p:txBody>
      </p:sp>
      <p:sp>
        <p:nvSpPr>
          <p:cNvPr id="12" name="TextBox 11">
            <a:extLst>
              <a:ext uri="{FF2B5EF4-FFF2-40B4-BE49-F238E27FC236}">
                <a16:creationId xmlns:a16="http://schemas.microsoft.com/office/drawing/2014/main" id="{C2885D21-6180-454E-AA91-D8FE363A1924}"/>
              </a:ext>
            </a:extLst>
          </p:cNvPr>
          <p:cNvSpPr txBox="1"/>
          <p:nvPr/>
        </p:nvSpPr>
        <p:spPr>
          <a:xfrm>
            <a:off x="936172" y="855896"/>
            <a:ext cx="2993571" cy="646331"/>
          </a:xfrm>
          <a:prstGeom prst="rect">
            <a:avLst/>
          </a:prstGeom>
          <a:noFill/>
        </p:spPr>
        <p:txBody>
          <a:bodyPr wrap="square" rtlCol="0">
            <a:spAutoFit/>
          </a:bodyPr>
          <a:lstStyle/>
          <a:p>
            <a:r>
              <a:rPr lang="en-IN" sz="3600" b="1" dirty="0"/>
              <a:t>Raw Columns </a:t>
            </a:r>
          </a:p>
        </p:txBody>
      </p:sp>
      <p:sp>
        <p:nvSpPr>
          <p:cNvPr id="13" name="TextBox 12">
            <a:extLst>
              <a:ext uri="{FF2B5EF4-FFF2-40B4-BE49-F238E27FC236}">
                <a16:creationId xmlns:a16="http://schemas.microsoft.com/office/drawing/2014/main" id="{B207CA03-8324-4FBF-B188-B0102C5E1C90}"/>
              </a:ext>
            </a:extLst>
          </p:cNvPr>
          <p:cNvSpPr txBox="1"/>
          <p:nvPr/>
        </p:nvSpPr>
        <p:spPr>
          <a:xfrm>
            <a:off x="7282543" y="87086"/>
            <a:ext cx="4615543" cy="769441"/>
          </a:xfrm>
          <a:prstGeom prst="rect">
            <a:avLst/>
          </a:prstGeom>
          <a:noFill/>
        </p:spPr>
        <p:txBody>
          <a:bodyPr wrap="square" rtlCol="0">
            <a:spAutoFit/>
          </a:bodyPr>
          <a:lstStyle/>
          <a:p>
            <a:pPr algn="ctr"/>
            <a:r>
              <a:rPr lang="en-IN" sz="4400" b="1" dirty="0"/>
              <a:t>New Columns </a:t>
            </a:r>
          </a:p>
        </p:txBody>
      </p:sp>
    </p:spTree>
    <p:extLst>
      <p:ext uri="{BB962C8B-B14F-4D97-AF65-F5344CB8AC3E}">
        <p14:creationId xmlns:p14="http://schemas.microsoft.com/office/powerpoint/2010/main" val="5033475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D4EDFF-65CD-4D1A-9E0B-3307953B65B2}"/>
              </a:ext>
            </a:extLst>
          </p:cNvPr>
          <p:cNvSpPr txBox="1"/>
          <p:nvPr/>
        </p:nvSpPr>
        <p:spPr>
          <a:xfrm>
            <a:off x="1709055" y="32656"/>
            <a:ext cx="8469086" cy="1015663"/>
          </a:xfrm>
          <a:prstGeom prst="rect">
            <a:avLst/>
          </a:prstGeom>
          <a:noFill/>
        </p:spPr>
        <p:txBody>
          <a:bodyPr wrap="square" rtlCol="0">
            <a:spAutoFit/>
          </a:bodyPr>
          <a:lstStyle/>
          <a:p>
            <a:r>
              <a:rPr lang="en-IN" sz="6000" b="1" dirty="0"/>
              <a:t>Handling Class Imbalance</a:t>
            </a:r>
          </a:p>
        </p:txBody>
      </p:sp>
      <p:sp>
        <p:nvSpPr>
          <p:cNvPr id="3" name="TextBox 2">
            <a:extLst>
              <a:ext uri="{FF2B5EF4-FFF2-40B4-BE49-F238E27FC236}">
                <a16:creationId xmlns:a16="http://schemas.microsoft.com/office/drawing/2014/main" id="{3BD8D4A3-3C52-4950-B2AE-9A6E41CD5C14}"/>
              </a:ext>
            </a:extLst>
          </p:cNvPr>
          <p:cNvSpPr txBox="1"/>
          <p:nvPr/>
        </p:nvSpPr>
        <p:spPr>
          <a:xfrm>
            <a:off x="315686" y="1143000"/>
            <a:ext cx="6335485" cy="4401205"/>
          </a:xfrm>
          <a:prstGeom prst="rect">
            <a:avLst/>
          </a:prstGeom>
          <a:noFill/>
        </p:spPr>
        <p:txBody>
          <a:bodyPr wrap="square" rtlCol="0">
            <a:spAutoFit/>
          </a:bodyPr>
          <a:lstStyle/>
          <a:p>
            <a:r>
              <a:rPr lang="en-US" sz="2800" dirty="0"/>
              <a:t>Before applying SMOTE, the dataset was highly imbalanced with only 914 fraud cases compared to 7,999 non-fraud cases.</a:t>
            </a:r>
            <a:br>
              <a:rPr lang="en-US" sz="2800" dirty="0"/>
            </a:br>
            <a:r>
              <a:rPr lang="en-US" sz="2800" dirty="0"/>
              <a:t>After applying SMOTE oversampling, both classes were balanced at 7,999 samples each, giving the model equal representation of fraud and non-fraud patterns. This significantly improves model recall and reduces bias toward the majority class.</a:t>
            </a:r>
            <a:endParaRPr lang="en-IN" sz="2800" dirty="0"/>
          </a:p>
        </p:txBody>
      </p:sp>
      <p:pic>
        <p:nvPicPr>
          <p:cNvPr id="8" name="Picture 7">
            <a:extLst>
              <a:ext uri="{FF2B5EF4-FFF2-40B4-BE49-F238E27FC236}">
                <a16:creationId xmlns:a16="http://schemas.microsoft.com/office/drawing/2014/main" id="{F91A336B-72B4-45E1-A9BC-DA27370F8D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8630" y="941236"/>
            <a:ext cx="5072742" cy="507274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2025048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56CE279-682C-4E56-8899-B80DF10C0DB3}"/>
              </a:ext>
            </a:extLst>
          </p:cNvPr>
          <p:cNvSpPr txBox="1"/>
          <p:nvPr/>
        </p:nvSpPr>
        <p:spPr>
          <a:xfrm>
            <a:off x="587829" y="152400"/>
            <a:ext cx="11364685" cy="830997"/>
          </a:xfrm>
          <a:prstGeom prst="rect">
            <a:avLst/>
          </a:prstGeom>
          <a:noFill/>
        </p:spPr>
        <p:txBody>
          <a:bodyPr wrap="square" rtlCol="0">
            <a:spAutoFit/>
          </a:bodyPr>
          <a:lstStyle/>
          <a:p>
            <a:r>
              <a:rPr lang="en-US" sz="4800" b="1" dirty="0"/>
              <a:t>Train–Test Split (80% Training, 20% Testing)</a:t>
            </a:r>
            <a:endParaRPr lang="en-IN" sz="4800" b="1" dirty="0"/>
          </a:p>
        </p:txBody>
      </p:sp>
      <p:sp>
        <p:nvSpPr>
          <p:cNvPr id="4" name="TextBox 3">
            <a:extLst>
              <a:ext uri="{FF2B5EF4-FFF2-40B4-BE49-F238E27FC236}">
                <a16:creationId xmlns:a16="http://schemas.microsoft.com/office/drawing/2014/main" id="{EE839E40-FF1B-4994-A60A-8B520D9EB927}"/>
              </a:ext>
            </a:extLst>
          </p:cNvPr>
          <p:cNvSpPr txBox="1"/>
          <p:nvPr/>
        </p:nvSpPr>
        <p:spPr>
          <a:xfrm>
            <a:off x="587829" y="1088571"/>
            <a:ext cx="5399314" cy="3170099"/>
          </a:xfrm>
          <a:prstGeom prst="rect">
            <a:avLst/>
          </a:prstGeom>
          <a:noFill/>
        </p:spPr>
        <p:txBody>
          <a:bodyPr wrap="square" rtlCol="0">
            <a:spAutoFit/>
          </a:bodyPr>
          <a:lstStyle/>
          <a:p>
            <a:pPr marL="342900" indent="-342900">
              <a:buFont typeface="Wingdings" panose="05000000000000000000" pitchFamily="2" charset="2"/>
              <a:buChar char="§"/>
            </a:pPr>
            <a:r>
              <a:rPr lang="en-US" sz="2000" b="1" dirty="0"/>
              <a:t>80% Training Data</a:t>
            </a:r>
            <a:r>
              <a:rPr lang="en-US" sz="2000" dirty="0"/>
              <a:t> → used for model learning</a:t>
            </a:r>
          </a:p>
          <a:p>
            <a:pPr marL="342900" indent="-342900">
              <a:buFont typeface="Wingdings" panose="05000000000000000000" pitchFamily="2" charset="2"/>
              <a:buChar char="§"/>
            </a:pPr>
            <a:r>
              <a:rPr lang="en-US" sz="2000" b="1" dirty="0"/>
              <a:t>20% Testing Data</a:t>
            </a:r>
            <a:r>
              <a:rPr lang="en-US" sz="2000" dirty="0"/>
              <a:t> → used for performance evaluation</a:t>
            </a:r>
          </a:p>
          <a:p>
            <a:pPr marL="342900" indent="-342900">
              <a:buFont typeface="Wingdings" panose="05000000000000000000" pitchFamily="2" charset="2"/>
              <a:buChar char="§"/>
            </a:pPr>
            <a:r>
              <a:rPr lang="fr-FR" sz="2000" b="1" dirty="0" err="1"/>
              <a:t>Stratified</a:t>
            </a:r>
            <a:r>
              <a:rPr lang="fr-FR" sz="2000" b="1" dirty="0"/>
              <a:t> Split</a:t>
            </a:r>
            <a:r>
              <a:rPr lang="fr-FR" sz="2000" dirty="0"/>
              <a:t> → </a:t>
            </a:r>
            <a:r>
              <a:rPr lang="fr-FR" sz="2000" dirty="0" err="1"/>
              <a:t>maintains</a:t>
            </a:r>
            <a:r>
              <a:rPr lang="fr-FR" sz="2000" dirty="0"/>
              <a:t> </a:t>
            </a:r>
            <a:r>
              <a:rPr lang="fr-FR" sz="2000" dirty="0" err="1"/>
              <a:t>fraud</a:t>
            </a:r>
            <a:r>
              <a:rPr lang="fr-FR" sz="2000" dirty="0"/>
              <a:t>/non-</a:t>
            </a:r>
            <a:r>
              <a:rPr lang="fr-FR" sz="2000" dirty="0" err="1"/>
              <a:t>fraud</a:t>
            </a:r>
            <a:r>
              <a:rPr lang="fr-FR" sz="2000" dirty="0"/>
              <a:t> proportion</a:t>
            </a:r>
            <a:endParaRPr lang="en-US" sz="2000" dirty="0"/>
          </a:p>
          <a:p>
            <a:pPr marL="342900" indent="-342900">
              <a:buFont typeface="Wingdings" panose="05000000000000000000" pitchFamily="2" charset="2"/>
              <a:buChar char="§"/>
            </a:pPr>
            <a:r>
              <a:rPr lang="en-US" sz="2000" dirty="0"/>
              <a:t>Ensures </a:t>
            </a:r>
            <a:r>
              <a:rPr lang="en-US" sz="2000" b="1" dirty="0"/>
              <a:t>fair, unbiased testing</a:t>
            </a:r>
            <a:r>
              <a:rPr lang="en-US" sz="2000" dirty="0"/>
              <a:t> of all models</a:t>
            </a:r>
          </a:p>
          <a:p>
            <a:pPr marL="342900" indent="-342900">
              <a:buFont typeface="Wingdings" panose="05000000000000000000" pitchFamily="2" charset="2"/>
              <a:buChar char="§"/>
            </a:pPr>
            <a:r>
              <a:rPr lang="en-US" sz="2000" dirty="0"/>
              <a:t>X contains all features, y contains the fraud label</a:t>
            </a:r>
          </a:p>
          <a:p>
            <a:pPr marL="342900" indent="-342900">
              <a:buFont typeface="Wingdings" panose="05000000000000000000" pitchFamily="2" charset="2"/>
              <a:buChar char="§"/>
            </a:pPr>
            <a:r>
              <a:rPr lang="en-US" sz="2000" dirty="0"/>
              <a:t>split into 80% train and 20% test using stratified sampling.</a:t>
            </a:r>
            <a:endParaRPr lang="en-IN" sz="2000" dirty="0"/>
          </a:p>
        </p:txBody>
      </p:sp>
      <p:graphicFrame>
        <p:nvGraphicFramePr>
          <p:cNvPr id="6" name="Diagram 5">
            <a:extLst>
              <a:ext uri="{FF2B5EF4-FFF2-40B4-BE49-F238E27FC236}">
                <a16:creationId xmlns:a16="http://schemas.microsoft.com/office/drawing/2014/main" id="{C72CBBB1-94BF-4CDE-9EDA-CBC6149F2600}"/>
              </a:ext>
            </a:extLst>
          </p:cNvPr>
          <p:cNvGraphicFramePr/>
          <p:nvPr>
            <p:extLst>
              <p:ext uri="{D42A27DB-BD31-4B8C-83A1-F6EECF244321}">
                <p14:modId xmlns:p14="http://schemas.microsoft.com/office/powerpoint/2010/main" val="703010663"/>
              </p:ext>
            </p:extLst>
          </p:nvPr>
        </p:nvGraphicFramePr>
        <p:xfrm>
          <a:off x="5689600" y="983397"/>
          <a:ext cx="6262914" cy="39067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47873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alpha val="76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CC29D0-3C28-42FD-8ADD-84479380BA32}"/>
              </a:ext>
            </a:extLst>
          </p:cNvPr>
          <p:cNvSpPr txBox="1"/>
          <p:nvPr/>
        </p:nvSpPr>
        <p:spPr>
          <a:xfrm>
            <a:off x="54428" y="87086"/>
            <a:ext cx="9895115" cy="1323439"/>
          </a:xfrm>
          <a:prstGeom prst="rect">
            <a:avLst/>
          </a:prstGeom>
          <a:noFill/>
        </p:spPr>
        <p:txBody>
          <a:bodyPr wrap="square" rtlCol="0">
            <a:spAutoFit/>
          </a:bodyPr>
          <a:lstStyle/>
          <a:p>
            <a:r>
              <a:rPr lang="en-IN" sz="8000" b="1" dirty="0"/>
              <a:t>Model Selection </a:t>
            </a:r>
          </a:p>
        </p:txBody>
      </p:sp>
      <p:sp>
        <p:nvSpPr>
          <p:cNvPr id="3" name="TextBox 2">
            <a:extLst>
              <a:ext uri="{FF2B5EF4-FFF2-40B4-BE49-F238E27FC236}">
                <a16:creationId xmlns:a16="http://schemas.microsoft.com/office/drawing/2014/main" id="{6FF95749-2F54-4778-AF6A-2326B6E5D885}"/>
              </a:ext>
            </a:extLst>
          </p:cNvPr>
          <p:cNvSpPr txBox="1"/>
          <p:nvPr/>
        </p:nvSpPr>
        <p:spPr>
          <a:xfrm>
            <a:off x="272143" y="1410525"/>
            <a:ext cx="6596743" cy="4154984"/>
          </a:xfrm>
          <a:prstGeom prst="rect">
            <a:avLst/>
          </a:prstGeom>
          <a:noFill/>
        </p:spPr>
        <p:txBody>
          <a:bodyPr wrap="square" rtlCol="0">
            <a:spAutoFit/>
          </a:bodyPr>
          <a:lstStyle/>
          <a:p>
            <a:r>
              <a:rPr lang="en-US" sz="2400" dirty="0"/>
              <a:t>Three different machine learning models were trained to detect fraudulent transactions:</a:t>
            </a:r>
            <a:br>
              <a:rPr lang="en-US" sz="2400" dirty="0"/>
            </a:br>
            <a:r>
              <a:rPr lang="en-US" sz="2400" b="1" dirty="0"/>
              <a:t>Logistic Regression, Random Forest, and </a:t>
            </a:r>
            <a:r>
              <a:rPr lang="en-US" sz="2400" b="1" dirty="0" err="1">
                <a:highlight>
                  <a:srgbClr val="008000"/>
                </a:highlight>
              </a:rPr>
              <a:t>XGBoost</a:t>
            </a:r>
            <a:r>
              <a:rPr lang="en-US" sz="2400" b="1" dirty="0"/>
              <a:t>.</a:t>
            </a:r>
            <a:br>
              <a:rPr lang="en-US" sz="2400" dirty="0"/>
            </a:br>
            <a:r>
              <a:rPr lang="en-US" sz="2400" dirty="0"/>
              <a:t>Each model captures fraud behavior differently — from simple linear patterns to complex non-linear relationships.</a:t>
            </a:r>
            <a:br>
              <a:rPr lang="en-US" sz="2400" dirty="0"/>
            </a:br>
            <a:r>
              <a:rPr lang="en-US" sz="2400" dirty="0"/>
              <a:t>The models were trained on engineered features and balanced data (SMOTE), and their performance was evaluated using precision, recall, F1-score, ROC-AUC, and PR-AUC to identify the best-performing model.</a:t>
            </a:r>
            <a:endParaRPr lang="en-IN" sz="2400" dirty="0"/>
          </a:p>
        </p:txBody>
      </p:sp>
      <p:pic>
        <p:nvPicPr>
          <p:cNvPr id="10242" name="Picture 2" descr="Model Selection and Training: Choosing the Right Model for Your Data | by  Ali Zahid Raja | Medium">
            <a:extLst>
              <a:ext uri="{FF2B5EF4-FFF2-40B4-BE49-F238E27FC236}">
                <a16:creationId xmlns:a16="http://schemas.microsoft.com/office/drawing/2014/main" id="{D97D89EA-9406-453F-8F47-A3189C841307}"/>
              </a:ext>
            </a:extLst>
          </p:cNvPr>
          <p:cNvPicPr>
            <a:picLocks noChangeAspect="1" noChangeArrowheads="1"/>
          </p:cNvPicPr>
          <p:nvPr/>
        </p:nvPicPr>
        <p:blipFill>
          <a:blip r:embed="rId2">
            <a:alphaModFix/>
            <a:extLst>
              <a:ext uri="{BEBA8EAE-BF5A-486C-A8C5-ECC9F3942E4B}">
                <a14:imgProps xmlns:a14="http://schemas.microsoft.com/office/drawing/2010/main">
                  <a14:imgLayer r:embed="rId3">
                    <a14:imgEffect>
                      <a14:sharpenSoften amount="-13000"/>
                    </a14:imgEffect>
                  </a14:imgLayer>
                </a14:imgProps>
              </a:ext>
              <a:ext uri="{28A0092B-C50C-407E-A947-70E740481C1C}">
                <a14:useLocalDpi xmlns:a14="http://schemas.microsoft.com/office/drawing/2010/main" val="0"/>
              </a:ext>
            </a:extLst>
          </a:blip>
          <a:srcRect/>
          <a:stretch>
            <a:fillRect/>
          </a:stretch>
        </p:blipFill>
        <p:spPr bwMode="auto">
          <a:xfrm>
            <a:off x="7060605" y="326571"/>
            <a:ext cx="5066081" cy="3254829"/>
          </a:xfrm>
          <a:prstGeom prst="rect">
            <a:avLst/>
          </a:prstGeom>
          <a:noFill/>
          <a:effectLst>
            <a:glow rad="228600">
              <a:schemeClr val="accent1">
                <a:satMod val="175000"/>
                <a:alpha val="40000"/>
              </a:schemeClr>
            </a:glow>
            <a:reflection stA="24000" endPos="65000" dist="50800" dir="5400000" sy="-100000" algn="bl" rotWithShape="0"/>
            <a:softEdge rad="0"/>
          </a:effectLst>
          <a:scene3d>
            <a:camera prst="orthographicFront"/>
            <a:lightRig rig="threePt" dir="t"/>
          </a:scene3d>
          <a:sp3d contourW="12700">
            <a:contourClr>
              <a:schemeClr val="tx1">
                <a:lumMod val="25000"/>
                <a:lumOff val="75000"/>
              </a:schemeClr>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0814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1F5CCC-23CF-412F-A243-88A3FCB07CF5}"/>
              </a:ext>
            </a:extLst>
          </p:cNvPr>
          <p:cNvSpPr txBox="1"/>
          <p:nvPr/>
        </p:nvSpPr>
        <p:spPr>
          <a:xfrm>
            <a:off x="914398" y="315684"/>
            <a:ext cx="4484915" cy="646331"/>
          </a:xfrm>
          <a:prstGeom prst="rect">
            <a:avLst/>
          </a:prstGeom>
          <a:noFill/>
        </p:spPr>
        <p:txBody>
          <a:bodyPr wrap="square" rtlCol="0">
            <a:spAutoFit/>
          </a:bodyPr>
          <a:lstStyle/>
          <a:p>
            <a:r>
              <a:rPr lang="en-US" sz="3600" b="1" dirty="0">
                <a:latin typeface="Rockwell" panose="02060603020205020403" pitchFamily="18" charset="0"/>
              </a:rPr>
              <a:t>INTRODUCTION</a:t>
            </a:r>
            <a:endParaRPr lang="en-IN" sz="3600" b="1" dirty="0"/>
          </a:p>
        </p:txBody>
      </p:sp>
      <p:sp>
        <p:nvSpPr>
          <p:cNvPr id="5" name="TextBox 4">
            <a:extLst>
              <a:ext uri="{FF2B5EF4-FFF2-40B4-BE49-F238E27FC236}">
                <a16:creationId xmlns:a16="http://schemas.microsoft.com/office/drawing/2014/main" id="{538EEC1D-28C7-47C4-9BD8-76E1E952C169}"/>
              </a:ext>
            </a:extLst>
          </p:cNvPr>
          <p:cNvSpPr txBox="1"/>
          <p:nvPr/>
        </p:nvSpPr>
        <p:spPr>
          <a:xfrm>
            <a:off x="631371" y="1132114"/>
            <a:ext cx="6760029" cy="3970318"/>
          </a:xfrm>
          <a:prstGeom prst="rect">
            <a:avLst/>
          </a:prstGeom>
          <a:noFill/>
        </p:spPr>
        <p:txBody>
          <a:bodyPr wrap="square" rtlCol="0">
            <a:spAutoFit/>
          </a:bodyPr>
          <a:lstStyle/>
          <a:p>
            <a:r>
              <a:rPr lang="en-US" sz="2800" dirty="0"/>
              <a:t>Financial fraud is a growing challenge in digital banking and online transactions. With millions of transactions happening every day, identifying fraudulent activities manually becomes nearly impossible. Machine learning helps detect these fraudulent patterns automatically, enabling companies to reduce financial losses and protect customers.</a:t>
            </a:r>
            <a:endParaRPr lang="en-IN" sz="2800" dirty="0"/>
          </a:p>
        </p:txBody>
      </p:sp>
      <p:pic>
        <p:nvPicPr>
          <p:cNvPr id="7" name="Picture 6">
            <a:extLst>
              <a:ext uri="{FF2B5EF4-FFF2-40B4-BE49-F238E27FC236}">
                <a16:creationId xmlns:a16="http://schemas.microsoft.com/office/drawing/2014/main" id="{FB828682-6A5C-467C-A533-FA36EF4309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1400" y="192973"/>
            <a:ext cx="4713516" cy="49094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724594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D73869-BBC0-40DB-B7AE-FC64EE002B68}"/>
              </a:ext>
            </a:extLst>
          </p:cNvPr>
          <p:cNvSpPr txBox="1"/>
          <p:nvPr/>
        </p:nvSpPr>
        <p:spPr>
          <a:xfrm>
            <a:off x="457200" y="228600"/>
            <a:ext cx="4386943" cy="2462213"/>
          </a:xfrm>
          <a:prstGeom prst="rect">
            <a:avLst/>
          </a:prstGeom>
          <a:solidFill>
            <a:schemeClr val="tx1">
              <a:lumMod val="10000"/>
              <a:lumOff val="90000"/>
            </a:schemeClr>
          </a:solidFill>
        </p:spPr>
        <p:txBody>
          <a:bodyPr wrap="square" rtlCol="0">
            <a:spAutoFit/>
          </a:bodyPr>
          <a:lstStyle/>
          <a:p>
            <a:r>
              <a:rPr lang="en-US" sz="2800" b="1" dirty="0" err="1">
                <a:solidFill>
                  <a:schemeClr val="accent6">
                    <a:lumMod val="50000"/>
                  </a:schemeClr>
                </a:solidFill>
              </a:rPr>
              <a:t>XGBoost</a:t>
            </a:r>
            <a:endParaRPr lang="en-US" sz="2800" b="1" dirty="0">
              <a:solidFill>
                <a:schemeClr val="accent6">
                  <a:lumMod val="50000"/>
                </a:schemeClr>
              </a:solidFill>
            </a:endParaRPr>
          </a:p>
          <a:p>
            <a:pPr>
              <a:buFont typeface="Arial" panose="020B0604020202020204" pitchFamily="34" charset="0"/>
              <a:buChar char="•"/>
            </a:pPr>
            <a:r>
              <a:rPr lang="en-US" dirty="0"/>
              <a:t>Highest </a:t>
            </a:r>
            <a:r>
              <a:rPr lang="en-US" b="1" dirty="0">
                <a:highlight>
                  <a:srgbClr val="008000"/>
                </a:highlight>
              </a:rPr>
              <a:t>Recall</a:t>
            </a:r>
            <a:r>
              <a:rPr lang="en-US" dirty="0"/>
              <a:t> → caught more fraud cases</a:t>
            </a:r>
          </a:p>
          <a:p>
            <a:pPr>
              <a:buFont typeface="Arial" panose="020B0604020202020204" pitchFamily="34" charset="0"/>
              <a:buChar char="•"/>
            </a:pPr>
            <a:r>
              <a:rPr lang="en-US" dirty="0"/>
              <a:t>Highest </a:t>
            </a:r>
            <a:r>
              <a:rPr lang="en-US" b="1" dirty="0"/>
              <a:t>PR-AUC</a:t>
            </a:r>
            <a:r>
              <a:rPr lang="en-US" dirty="0"/>
              <a:t> → strong performance on imbalanced dataset</a:t>
            </a:r>
          </a:p>
          <a:p>
            <a:pPr>
              <a:buFont typeface="Arial" panose="020B0604020202020204" pitchFamily="34" charset="0"/>
              <a:buChar char="•"/>
            </a:pPr>
            <a:r>
              <a:rPr lang="en-US" dirty="0"/>
              <a:t>Best </a:t>
            </a:r>
            <a:r>
              <a:rPr lang="en-US" b="1" dirty="0"/>
              <a:t>overall predictive accuracy</a:t>
            </a:r>
            <a:endParaRPr lang="en-US" dirty="0"/>
          </a:p>
          <a:p>
            <a:pPr>
              <a:buFont typeface="Arial" panose="020B0604020202020204" pitchFamily="34" charset="0"/>
              <a:buChar char="•"/>
            </a:pPr>
            <a:r>
              <a:rPr lang="en-US" dirty="0"/>
              <a:t>Strong cluster separation + powerful tree-based modeling</a:t>
            </a:r>
          </a:p>
          <a:p>
            <a:endParaRPr lang="en-IN" dirty="0"/>
          </a:p>
        </p:txBody>
      </p:sp>
      <p:sp>
        <p:nvSpPr>
          <p:cNvPr id="3" name="TextBox 2">
            <a:extLst>
              <a:ext uri="{FF2B5EF4-FFF2-40B4-BE49-F238E27FC236}">
                <a16:creationId xmlns:a16="http://schemas.microsoft.com/office/drawing/2014/main" id="{1F76955E-88A5-4AF8-A8BF-89BFECDFD629}"/>
              </a:ext>
            </a:extLst>
          </p:cNvPr>
          <p:cNvSpPr txBox="1"/>
          <p:nvPr/>
        </p:nvSpPr>
        <p:spPr>
          <a:xfrm>
            <a:off x="315686" y="2906486"/>
            <a:ext cx="4844143" cy="1631216"/>
          </a:xfrm>
          <a:prstGeom prst="rect">
            <a:avLst/>
          </a:prstGeom>
          <a:noFill/>
        </p:spPr>
        <p:txBody>
          <a:bodyPr wrap="square" rtlCol="0">
            <a:spAutoFit/>
          </a:bodyPr>
          <a:lstStyle/>
          <a:p>
            <a:r>
              <a:rPr lang="en-US" sz="2800" b="1" dirty="0">
                <a:solidFill>
                  <a:schemeClr val="accent4">
                    <a:lumMod val="50000"/>
                  </a:schemeClr>
                </a:solidFill>
              </a:rPr>
              <a:t>Random Forest</a:t>
            </a:r>
          </a:p>
          <a:p>
            <a:pPr>
              <a:buFont typeface="Arial" panose="020B0604020202020204" pitchFamily="34" charset="0"/>
              <a:buChar char="•"/>
            </a:pPr>
            <a:r>
              <a:rPr lang="en-US" dirty="0"/>
              <a:t>Good recall and F1</a:t>
            </a:r>
          </a:p>
          <a:p>
            <a:pPr>
              <a:buFont typeface="Arial" panose="020B0604020202020204" pitchFamily="34" charset="0"/>
              <a:buChar char="•"/>
            </a:pPr>
            <a:r>
              <a:rPr lang="en-US" dirty="0"/>
              <a:t>More stable but slightly less powerful than </a:t>
            </a:r>
            <a:r>
              <a:rPr lang="en-US" dirty="0" err="1"/>
              <a:t>XGBoost</a:t>
            </a:r>
            <a:endParaRPr lang="en-US" dirty="0"/>
          </a:p>
          <a:p>
            <a:endParaRPr lang="en-IN" dirty="0"/>
          </a:p>
        </p:txBody>
      </p:sp>
      <p:sp>
        <p:nvSpPr>
          <p:cNvPr id="4" name="TextBox 3">
            <a:extLst>
              <a:ext uri="{FF2B5EF4-FFF2-40B4-BE49-F238E27FC236}">
                <a16:creationId xmlns:a16="http://schemas.microsoft.com/office/drawing/2014/main" id="{C1962C59-CCCE-45D0-B400-86071AD491AF}"/>
              </a:ext>
            </a:extLst>
          </p:cNvPr>
          <p:cNvSpPr txBox="1"/>
          <p:nvPr/>
        </p:nvSpPr>
        <p:spPr>
          <a:xfrm>
            <a:off x="7630886" y="228600"/>
            <a:ext cx="3918857" cy="1415772"/>
          </a:xfrm>
          <a:prstGeom prst="rect">
            <a:avLst/>
          </a:prstGeom>
          <a:noFill/>
        </p:spPr>
        <p:txBody>
          <a:bodyPr wrap="square" rtlCol="0">
            <a:spAutoFit/>
          </a:bodyPr>
          <a:lstStyle/>
          <a:p>
            <a:r>
              <a:rPr lang="en-US" sz="3200" b="1" dirty="0"/>
              <a:t>Logistic Regression</a:t>
            </a:r>
          </a:p>
          <a:p>
            <a:pPr>
              <a:buFont typeface="Arial" panose="020B0604020202020204" pitchFamily="34" charset="0"/>
              <a:buChar char="•"/>
            </a:pPr>
            <a:r>
              <a:rPr lang="en-US" dirty="0"/>
              <a:t>Could not capture complex fraud patterns</a:t>
            </a:r>
          </a:p>
          <a:p>
            <a:pPr>
              <a:buFont typeface="Arial" panose="020B0604020202020204" pitchFamily="34" charset="0"/>
              <a:buChar char="•"/>
            </a:pPr>
            <a:r>
              <a:rPr lang="en-US" dirty="0"/>
              <a:t>Used mainly as baseline</a:t>
            </a:r>
          </a:p>
        </p:txBody>
      </p:sp>
    </p:spTree>
    <p:extLst>
      <p:ext uri="{BB962C8B-B14F-4D97-AF65-F5344CB8AC3E}">
        <p14:creationId xmlns:p14="http://schemas.microsoft.com/office/powerpoint/2010/main" val="18318613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59271C-2814-4A4F-A878-A4F490A00153}"/>
              </a:ext>
            </a:extLst>
          </p:cNvPr>
          <p:cNvSpPr txBox="1"/>
          <p:nvPr/>
        </p:nvSpPr>
        <p:spPr>
          <a:xfrm>
            <a:off x="206830" y="26535"/>
            <a:ext cx="6792684" cy="461665"/>
          </a:xfrm>
          <a:prstGeom prst="rect">
            <a:avLst/>
          </a:prstGeom>
          <a:noFill/>
        </p:spPr>
        <p:txBody>
          <a:bodyPr wrap="square" rtlCol="0">
            <a:spAutoFit/>
          </a:bodyPr>
          <a:lstStyle/>
          <a:p>
            <a:r>
              <a:rPr lang="en-US" sz="2400" b="1" dirty="0"/>
              <a:t>Model Performance</a:t>
            </a:r>
          </a:p>
        </p:txBody>
      </p:sp>
      <p:graphicFrame>
        <p:nvGraphicFramePr>
          <p:cNvPr id="3" name="Table 3">
            <a:extLst>
              <a:ext uri="{FF2B5EF4-FFF2-40B4-BE49-F238E27FC236}">
                <a16:creationId xmlns:a16="http://schemas.microsoft.com/office/drawing/2014/main" id="{A8F2AC58-7A17-4F07-8A8B-0D4959931A0E}"/>
              </a:ext>
            </a:extLst>
          </p:cNvPr>
          <p:cNvGraphicFramePr>
            <a:graphicFrameLocks noGrp="1"/>
          </p:cNvGraphicFramePr>
          <p:nvPr>
            <p:extLst>
              <p:ext uri="{D42A27DB-BD31-4B8C-83A1-F6EECF244321}">
                <p14:modId xmlns:p14="http://schemas.microsoft.com/office/powerpoint/2010/main" val="3988593162"/>
              </p:ext>
            </p:extLst>
          </p:nvPr>
        </p:nvGraphicFramePr>
        <p:xfrm>
          <a:off x="228599" y="816428"/>
          <a:ext cx="7761511" cy="4024233"/>
        </p:xfrm>
        <a:graphic>
          <a:graphicData uri="http://schemas.openxmlformats.org/drawingml/2006/table">
            <a:tbl>
              <a:tblPr firstRow="1" bandRow="1">
                <a:tableStyleId>{BC89EF96-8CEA-46FF-86C4-4CE0E7609802}</a:tableStyleId>
              </a:tblPr>
              <a:tblGrid>
                <a:gridCol w="1338566">
                  <a:extLst>
                    <a:ext uri="{9D8B030D-6E8A-4147-A177-3AD203B41FA5}">
                      <a16:colId xmlns:a16="http://schemas.microsoft.com/office/drawing/2014/main" val="1203227684"/>
                    </a:ext>
                  </a:extLst>
                </a:gridCol>
                <a:gridCol w="1284589">
                  <a:extLst>
                    <a:ext uri="{9D8B030D-6E8A-4147-A177-3AD203B41FA5}">
                      <a16:colId xmlns:a16="http://schemas.microsoft.com/office/drawing/2014/main" val="822824832"/>
                    </a:ext>
                  </a:extLst>
                </a:gridCol>
                <a:gridCol w="1284589">
                  <a:extLst>
                    <a:ext uri="{9D8B030D-6E8A-4147-A177-3AD203B41FA5}">
                      <a16:colId xmlns:a16="http://schemas.microsoft.com/office/drawing/2014/main" val="3522289187"/>
                    </a:ext>
                  </a:extLst>
                </a:gridCol>
                <a:gridCol w="1284589">
                  <a:extLst>
                    <a:ext uri="{9D8B030D-6E8A-4147-A177-3AD203B41FA5}">
                      <a16:colId xmlns:a16="http://schemas.microsoft.com/office/drawing/2014/main" val="3890082086"/>
                    </a:ext>
                  </a:extLst>
                </a:gridCol>
                <a:gridCol w="1284589">
                  <a:extLst>
                    <a:ext uri="{9D8B030D-6E8A-4147-A177-3AD203B41FA5}">
                      <a16:colId xmlns:a16="http://schemas.microsoft.com/office/drawing/2014/main" val="2526317732"/>
                    </a:ext>
                  </a:extLst>
                </a:gridCol>
                <a:gridCol w="1284589">
                  <a:extLst>
                    <a:ext uri="{9D8B030D-6E8A-4147-A177-3AD203B41FA5}">
                      <a16:colId xmlns:a16="http://schemas.microsoft.com/office/drawing/2014/main" val="3766985196"/>
                    </a:ext>
                  </a:extLst>
                </a:gridCol>
              </a:tblGrid>
              <a:tr h="1006679">
                <a:tc>
                  <a:txBody>
                    <a:bodyPr/>
                    <a:lstStyle/>
                    <a:p>
                      <a:r>
                        <a:rPr lang="en-IN" sz="2800" dirty="0"/>
                        <a:t>Models</a:t>
                      </a:r>
                    </a:p>
                  </a:txBody>
                  <a:tcPr>
                    <a:lnL w="12700" cmpd="sng">
                      <a:noFill/>
                    </a:lnL>
                    <a:lnR w="12700" cmpd="sng">
                      <a:noFill/>
                    </a:lnR>
                    <a:lnT w="12700" cmpd="sng">
                      <a:noFill/>
                    </a:lnT>
                    <a:lnB w="25400" cmpd="sng">
                      <a:noFill/>
                    </a:lnB>
                    <a:lnTlToBr w="12700" cmpd="sng">
                      <a:noFill/>
                      <a:prstDash val="solid"/>
                    </a:lnTlToBr>
                    <a:lnBlToTr w="12700" cmpd="sng">
                      <a:noFill/>
                      <a:prstDash val="solid"/>
                    </a:lnBlToTr>
                  </a:tcPr>
                </a:tc>
                <a:tc>
                  <a:txBody>
                    <a:bodyPr/>
                    <a:lstStyle/>
                    <a:p>
                      <a:r>
                        <a:rPr lang="en-IN" sz="2000" dirty="0"/>
                        <a:t>Precision</a:t>
                      </a:r>
                    </a:p>
                  </a:txBody>
                  <a:tcPr>
                    <a:lnL w="12700" cmpd="sng">
                      <a:noFill/>
                    </a:lnL>
                    <a:lnR w="12700" cmpd="sng">
                      <a:noFill/>
                    </a:lnR>
                    <a:lnT w="12700" cmpd="sng">
                      <a:noFill/>
                    </a:lnT>
                    <a:lnB w="25400" cmpd="sng">
                      <a:noFill/>
                    </a:lnB>
                    <a:lnTlToBr w="12700" cmpd="sng">
                      <a:noFill/>
                      <a:prstDash val="solid"/>
                    </a:lnTlToBr>
                    <a:lnBlToTr w="12700" cmpd="sng">
                      <a:noFill/>
                      <a:prstDash val="solid"/>
                    </a:lnBlToTr>
                  </a:tcPr>
                </a:tc>
                <a:tc>
                  <a:txBody>
                    <a:bodyPr/>
                    <a:lstStyle/>
                    <a:p>
                      <a:r>
                        <a:rPr lang="en-IN" sz="2800" dirty="0"/>
                        <a:t>Recall</a:t>
                      </a:r>
                    </a:p>
                  </a:txBody>
                  <a:tcPr>
                    <a:lnL w="12700" cmpd="sng">
                      <a:noFill/>
                    </a:lnL>
                    <a:lnR w="12700" cmpd="sng">
                      <a:noFill/>
                    </a:lnR>
                    <a:lnT w="12700" cmpd="sng">
                      <a:noFill/>
                    </a:lnT>
                    <a:lnB w="25400" cmpd="sng">
                      <a:noFill/>
                    </a:lnB>
                    <a:lnTlToBr w="12700" cmpd="sng">
                      <a:noFill/>
                      <a:prstDash val="solid"/>
                    </a:lnTlToBr>
                    <a:lnBlToTr w="12700" cmpd="sng">
                      <a:noFill/>
                      <a:prstDash val="solid"/>
                    </a:lnBlToTr>
                  </a:tcPr>
                </a:tc>
                <a:tc>
                  <a:txBody>
                    <a:bodyPr/>
                    <a:lstStyle/>
                    <a:p>
                      <a:r>
                        <a:rPr lang="en-IN" sz="2400" dirty="0"/>
                        <a:t>F1-Score</a:t>
                      </a:r>
                    </a:p>
                  </a:txBody>
                  <a:tcPr>
                    <a:lnL w="12700" cmpd="sng">
                      <a:noFill/>
                    </a:lnL>
                    <a:lnR w="12700" cmpd="sng">
                      <a:noFill/>
                    </a:lnR>
                    <a:lnT w="12700" cmpd="sng">
                      <a:noFill/>
                    </a:lnT>
                    <a:lnB w="25400" cmpd="sng">
                      <a:noFill/>
                    </a:lnB>
                    <a:lnTlToBr w="12700" cmpd="sng">
                      <a:noFill/>
                      <a:prstDash val="solid"/>
                    </a:lnTlToBr>
                    <a:lnBlToTr w="12700" cmpd="sng">
                      <a:noFill/>
                      <a:prstDash val="solid"/>
                    </a:lnBlToTr>
                  </a:tcPr>
                </a:tc>
                <a:tc>
                  <a:txBody>
                    <a:bodyPr/>
                    <a:lstStyle/>
                    <a:p>
                      <a:r>
                        <a:rPr lang="en-IN" sz="2000" dirty="0"/>
                        <a:t>ROC-AUC</a:t>
                      </a:r>
                    </a:p>
                  </a:txBody>
                  <a:tcPr>
                    <a:lnL w="12700" cmpd="sng">
                      <a:noFill/>
                    </a:lnL>
                    <a:lnR w="12700" cmpd="sng">
                      <a:noFill/>
                    </a:lnR>
                    <a:lnT w="12700" cmpd="sng">
                      <a:noFill/>
                    </a:lnT>
                    <a:lnB w="25400" cmpd="sng">
                      <a:noFill/>
                    </a:lnB>
                    <a:lnTlToBr w="12700" cmpd="sng">
                      <a:noFill/>
                      <a:prstDash val="solid"/>
                    </a:lnTlToBr>
                    <a:lnBlToTr w="12700" cmpd="sng">
                      <a:noFill/>
                      <a:prstDash val="solid"/>
                    </a:lnBlToTr>
                  </a:tcPr>
                </a:tc>
                <a:tc>
                  <a:txBody>
                    <a:bodyPr/>
                    <a:lstStyle/>
                    <a:p>
                      <a:r>
                        <a:rPr lang="en-IN" sz="2400" dirty="0"/>
                        <a:t>PR-AUC</a:t>
                      </a:r>
                    </a:p>
                  </a:txBody>
                  <a:tcPr>
                    <a:lnL w="12700" cmpd="sng">
                      <a:noFill/>
                    </a:lnL>
                    <a:lnR w="12700" cmpd="sng">
                      <a:noFill/>
                    </a:lnR>
                    <a:lnT w="127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3630504075"/>
                  </a:ext>
                </a:extLst>
              </a:tr>
              <a:tr h="631872">
                <a:tc>
                  <a:txBody>
                    <a:bodyPr/>
                    <a:lstStyle/>
                    <a:p>
                      <a:r>
                        <a:rPr lang="en-IN" sz="4400" b="1" dirty="0"/>
                        <a:t>L R</a:t>
                      </a:r>
                      <a:endParaRPr lang="en-IN" b="1" dirty="0"/>
                    </a:p>
                  </a:txBody>
                  <a:tcPr>
                    <a:lnL w="12700" cmpd="sng">
                      <a:noFill/>
                    </a:lnL>
                    <a:lnR w="12700" cmpd="sng">
                      <a:noFill/>
                    </a:lnR>
                    <a:lnT w="25400" cmpd="sng">
                      <a:noFill/>
                    </a:lnT>
                    <a:lnB w="12700" cmpd="sng">
                      <a:noFill/>
                    </a:lnB>
                    <a:lnTlToBr w="12700" cmpd="sng">
                      <a:noFill/>
                      <a:prstDash val="solid"/>
                    </a:lnTlToBr>
                    <a:lnBlToTr w="12700" cmpd="sng">
                      <a:noFill/>
                      <a:prstDash val="solid"/>
                    </a:lnBlToTr>
                  </a:tcPr>
                </a:tc>
                <a:tc>
                  <a:txBody>
                    <a:bodyPr/>
                    <a:lstStyle/>
                    <a:p>
                      <a:r>
                        <a:rPr lang="en-IN" sz="3200" b="1" dirty="0"/>
                        <a:t>0.977</a:t>
                      </a:r>
                      <a:endParaRPr lang="en-IN" sz="3600" b="1" dirty="0"/>
                    </a:p>
                  </a:txBody>
                  <a:tcPr>
                    <a:lnL w="12700" cmpd="sng">
                      <a:noFill/>
                    </a:lnL>
                    <a:lnR w="12700" cmpd="sng">
                      <a:noFill/>
                    </a:lnR>
                    <a:lnT w="25400" cmpd="sng">
                      <a:noFill/>
                    </a:lnT>
                    <a:lnB w="12700" cmpd="sng">
                      <a:noFill/>
                    </a:lnB>
                    <a:lnTlToBr w="12700" cmpd="sng">
                      <a:noFill/>
                      <a:prstDash val="solid"/>
                    </a:lnTlToBr>
                    <a:lnBlToTr w="12700" cmpd="sng">
                      <a:noFill/>
                      <a:prstDash val="solid"/>
                    </a:lnBlToTr>
                  </a:tcPr>
                </a:tc>
                <a:tc>
                  <a:txBody>
                    <a:bodyPr/>
                    <a:lstStyle/>
                    <a:p>
                      <a:r>
                        <a:rPr lang="en-IN" sz="3200" b="1" dirty="0"/>
                        <a:t>0.951</a:t>
                      </a:r>
                      <a:endParaRPr lang="en-IN" sz="2800" b="1" dirty="0"/>
                    </a:p>
                  </a:txBody>
                  <a:tcPr>
                    <a:lnL w="12700" cmpd="sng">
                      <a:noFill/>
                    </a:lnL>
                    <a:lnR w="12700" cmpd="sng">
                      <a:noFill/>
                    </a:lnR>
                    <a:lnT w="25400" cmpd="sng">
                      <a:noFill/>
                    </a:lnT>
                    <a:lnB w="12700" cmpd="sng">
                      <a:noFill/>
                    </a:lnB>
                    <a:lnTlToBr w="12700" cmpd="sng">
                      <a:noFill/>
                      <a:prstDash val="solid"/>
                    </a:lnTlToBr>
                    <a:lnBlToTr w="12700" cmpd="sng">
                      <a:noFill/>
                      <a:prstDash val="solid"/>
                    </a:lnBlToTr>
                  </a:tcPr>
                </a:tc>
                <a:tc>
                  <a:txBody>
                    <a:bodyPr/>
                    <a:lstStyle/>
                    <a:p>
                      <a:r>
                        <a:rPr lang="en-IN" sz="3200" b="1" dirty="0"/>
                        <a:t>0.964</a:t>
                      </a:r>
                      <a:endParaRPr lang="en-IN" b="1" dirty="0"/>
                    </a:p>
                  </a:txBody>
                  <a:tcPr>
                    <a:lnL w="12700" cmpd="sng">
                      <a:noFill/>
                    </a:lnL>
                    <a:lnR w="12700" cmpd="sng">
                      <a:noFill/>
                    </a:lnR>
                    <a:lnT w="25400" cmpd="sng">
                      <a:noFill/>
                    </a:lnT>
                    <a:lnB w="12700" cmpd="sng">
                      <a:noFill/>
                    </a:lnB>
                    <a:lnTlToBr w="12700" cmpd="sng">
                      <a:noFill/>
                      <a:prstDash val="solid"/>
                    </a:lnTlToBr>
                    <a:lnBlToTr w="12700" cmpd="sng">
                      <a:noFill/>
                      <a:prstDash val="solid"/>
                    </a:lnBlToTr>
                  </a:tcPr>
                </a:tc>
                <a:tc>
                  <a:txBody>
                    <a:bodyPr/>
                    <a:lstStyle/>
                    <a:p>
                      <a:r>
                        <a:rPr lang="en-IN" sz="3200" b="1" dirty="0"/>
                        <a:t>0.992</a:t>
                      </a:r>
                    </a:p>
                  </a:txBody>
                  <a:tcPr>
                    <a:lnL w="12700" cmpd="sng">
                      <a:noFill/>
                    </a:lnL>
                    <a:lnR w="12700" cmpd="sng">
                      <a:noFill/>
                    </a:lnR>
                    <a:lnT w="25400" cmpd="sng">
                      <a:noFill/>
                    </a:lnT>
                    <a:lnB w="12700" cmpd="sng">
                      <a:noFill/>
                    </a:lnB>
                    <a:lnTlToBr w="12700" cmpd="sng">
                      <a:noFill/>
                      <a:prstDash val="solid"/>
                    </a:lnTlToBr>
                    <a:lnBlToTr w="12700" cmpd="sng">
                      <a:noFill/>
                      <a:prstDash val="solid"/>
                    </a:lnBlToTr>
                  </a:tcPr>
                </a:tc>
                <a:tc>
                  <a:txBody>
                    <a:bodyPr/>
                    <a:lstStyle/>
                    <a:p>
                      <a:r>
                        <a:rPr lang="en-IN" sz="3200" b="1" dirty="0"/>
                        <a:t>0.987</a:t>
                      </a:r>
                    </a:p>
                  </a:txBody>
                  <a:tcPr>
                    <a:lnL w="12700" cmpd="sng">
                      <a:noFill/>
                    </a:lnL>
                    <a:lnR w="12700" cmpd="sng">
                      <a:noFill/>
                    </a:lnR>
                    <a:lnT w="254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793566345"/>
                  </a:ext>
                </a:extLst>
              </a:tr>
              <a:tr h="754043">
                <a:tc>
                  <a:txBody>
                    <a:bodyPr/>
                    <a:lstStyle/>
                    <a:p>
                      <a:r>
                        <a:rPr lang="en-IN" sz="4400" b="1" dirty="0"/>
                        <a:t>R F</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sz="3200" b="1" dirty="0"/>
                        <a:t>0.995</a:t>
                      </a:r>
                      <a:endParaRPr lang="en-IN"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6">
                        <a:lumMod val="60000"/>
                        <a:lumOff val="40000"/>
                      </a:schemeClr>
                    </a:solidFill>
                  </a:tcPr>
                </a:tc>
                <a:tc>
                  <a:txBody>
                    <a:bodyPr/>
                    <a:lstStyle/>
                    <a:p>
                      <a:r>
                        <a:rPr lang="en-IN" sz="3200" b="1" dirty="0"/>
                        <a:t>0.986</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sz="3200" b="1" dirty="0"/>
                        <a:t>0.991</a:t>
                      </a:r>
                      <a:endParaRPr lang="en-IN"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sz="3200" b="1" dirty="0"/>
                        <a:t>0.999</a:t>
                      </a:r>
                      <a:endParaRPr lang="en-IN"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6">
                        <a:lumMod val="60000"/>
                        <a:lumOff val="40000"/>
                      </a:schemeClr>
                    </a:solidFill>
                  </a:tcPr>
                </a:tc>
                <a:tc>
                  <a:txBody>
                    <a:bodyPr/>
                    <a:lstStyle/>
                    <a:p>
                      <a:r>
                        <a:rPr lang="en-IN" sz="3200" b="1" dirty="0"/>
                        <a:t>0.999</a:t>
                      </a:r>
                      <a:endParaRPr lang="en-IN"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6">
                        <a:lumMod val="60000"/>
                        <a:lumOff val="40000"/>
                      </a:schemeClr>
                    </a:solidFill>
                  </a:tcPr>
                </a:tc>
                <a:extLst>
                  <a:ext uri="{0D108BD9-81ED-4DB2-BD59-A6C34878D82A}">
                    <a16:rowId xmlns:a16="http://schemas.microsoft.com/office/drawing/2014/main" val="1225355528"/>
                  </a:ext>
                </a:extLst>
              </a:tr>
              <a:tr h="626179">
                <a:tc>
                  <a:txBody>
                    <a:bodyPr/>
                    <a:lstStyle/>
                    <a:p>
                      <a:r>
                        <a:rPr lang="en-IN" sz="2000" b="1" dirty="0"/>
                        <a:t>XGBOOST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sz="3200" b="1" dirty="0"/>
                        <a:t>0.991</a:t>
                      </a:r>
                      <a:endParaRPr lang="en-IN"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sz="3200" b="1" dirty="0"/>
                        <a:t>0.995</a:t>
                      </a:r>
                      <a:endParaRPr lang="en-IN"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6">
                        <a:lumMod val="60000"/>
                        <a:lumOff val="40000"/>
                      </a:schemeClr>
                    </a:solidFill>
                  </a:tcPr>
                </a:tc>
                <a:tc>
                  <a:txBody>
                    <a:bodyPr/>
                    <a:lstStyle/>
                    <a:p>
                      <a:r>
                        <a:rPr lang="en-IN" sz="3200" b="1" dirty="0"/>
                        <a:t>0.993</a:t>
                      </a:r>
                      <a:endParaRPr lang="en-IN"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6">
                        <a:lumMod val="60000"/>
                        <a:lumOff val="40000"/>
                        <a:alpha val="91000"/>
                      </a:schemeClr>
                    </a:solidFill>
                  </a:tcPr>
                </a:tc>
                <a:tc>
                  <a:txBody>
                    <a:bodyPr/>
                    <a:lstStyle/>
                    <a:p>
                      <a:r>
                        <a:rPr lang="en-IN" sz="3200" b="1" dirty="0"/>
                        <a:t>0.999</a:t>
                      </a:r>
                      <a:endParaRPr lang="en-IN"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sz="3200" b="1" dirty="0"/>
                        <a:t>0.999</a:t>
                      </a:r>
                      <a:endParaRPr lang="en-IN" b="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5108168"/>
                  </a:ext>
                </a:extLst>
              </a:tr>
              <a:tr h="867375">
                <a:tc>
                  <a:txBody>
                    <a:bodyPr/>
                    <a:lstStyle/>
                    <a:p>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157826195"/>
                  </a:ext>
                </a:extLst>
              </a:tr>
            </a:tbl>
          </a:graphicData>
        </a:graphic>
      </p:graphicFrame>
    </p:spTree>
    <p:extLst>
      <p:ext uri="{BB962C8B-B14F-4D97-AF65-F5344CB8AC3E}">
        <p14:creationId xmlns:p14="http://schemas.microsoft.com/office/powerpoint/2010/main" val="27824918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ED3937-2497-48D2-930C-E0DDB99B4F78}"/>
              </a:ext>
            </a:extLst>
          </p:cNvPr>
          <p:cNvSpPr txBox="1"/>
          <p:nvPr/>
        </p:nvSpPr>
        <p:spPr>
          <a:xfrm>
            <a:off x="457200" y="283029"/>
            <a:ext cx="7750629" cy="984885"/>
          </a:xfrm>
          <a:prstGeom prst="rect">
            <a:avLst/>
          </a:prstGeom>
          <a:noFill/>
        </p:spPr>
        <p:txBody>
          <a:bodyPr wrap="square" rtlCol="0">
            <a:spAutoFit/>
          </a:bodyPr>
          <a:lstStyle/>
          <a:p>
            <a:r>
              <a:rPr lang="en-IN" sz="4000" b="1" dirty="0"/>
              <a:t>Feature Importance </a:t>
            </a:r>
          </a:p>
          <a:p>
            <a:endParaRPr lang="en-IN" dirty="0"/>
          </a:p>
        </p:txBody>
      </p:sp>
      <p:pic>
        <p:nvPicPr>
          <p:cNvPr id="4" name="Picture 3">
            <a:extLst>
              <a:ext uri="{FF2B5EF4-FFF2-40B4-BE49-F238E27FC236}">
                <a16:creationId xmlns:a16="http://schemas.microsoft.com/office/drawing/2014/main" id="{A215FC02-AC80-4A1E-9FCD-95C0E4D0E19E}"/>
              </a:ext>
            </a:extLst>
          </p:cNvPr>
          <p:cNvPicPr>
            <a:picLocks noChangeAspect="1"/>
          </p:cNvPicPr>
          <p:nvPr/>
        </p:nvPicPr>
        <p:blipFill>
          <a:blip r:embed="rId2"/>
          <a:stretch>
            <a:fillRect/>
          </a:stretch>
        </p:blipFill>
        <p:spPr>
          <a:xfrm>
            <a:off x="5760282" y="1045733"/>
            <a:ext cx="6290754" cy="4135868"/>
          </a:xfrm>
          <a:prstGeom prst="rect">
            <a:avLst/>
          </a:prstGeom>
        </p:spPr>
      </p:pic>
      <p:sp>
        <p:nvSpPr>
          <p:cNvPr id="5" name="TextBox 4">
            <a:extLst>
              <a:ext uri="{FF2B5EF4-FFF2-40B4-BE49-F238E27FC236}">
                <a16:creationId xmlns:a16="http://schemas.microsoft.com/office/drawing/2014/main" id="{48A82B37-3CE8-41F6-8BA1-D3DD543DED19}"/>
              </a:ext>
            </a:extLst>
          </p:cNvPr>
          <p:cNvSpPr txBox="1"/>
          <p:nvPr/>
        </p:nvSpPr>
        <p:spPr>
          <a:xfrm>
            <a:off x="7130141" y="490569"/>
            <a:ext cx="4430486" cy="646331"/>
          </a:xfrm>
          <a:prstGeom prst="rect">
            <a:avLst/>
          </a:prstGeom>
          <a:noFill/>
        </p:spPr>
        <p:txBody>
          <a:bodyPr wrap="square" rtlCol="0">
            <a:spAutoFit/>
          </a:bodyPr>
          <a:lstStyle/>
          <a:p>
            <a:r>
              <a:rPr lang="en-IN" sz="3600" b="1" dirty="0"/>
              <a:t>Top 10 Features </a:t>
            </a:r>
          </a:p>
        </p:txBody>
      </p:sp>
      <p:sp>
        <p:nvSpPr>
          <p:cNvPr id="6" name="TextBox 5">
            <a:extLst>
              <a:ext uri="{FF2B5EF4-FFF2-40B4-BE49-F238E27FC236}">
                <a16:creationId xmlns:a16="http://schemas.microsoft.com/office/drawing/2014/main" id="{9B9C5421-F358-4AEA-AB1C-9D36B36E78B2}"/>
              </a:ext>
            </a:extLst>
          </p:cNvPr>
          <p:cNvSpPr txBox="1"/>
          <p:nvPr/>
        </p:nvSpPr>
        <p:spPr>
          <a:xfrm>
            <a:off x="457200" y="1175657"/>
            <a:ext cx="4887686" cy="3785652"/>
          </a:xfrm>
          <a:prstGeom prst="rect">
            <a:avLst/>
          </a:prstGeom>
          <a:noFill/>
        </p:spPr>
        <p:txBody>
          <a:bodyPr wrap="square" rtlCol="0">
            <a:spAutoFit/>
          </a:bodyPr>
          <a:lstStyle/>
          <a:p>
            <a:r>
              <a:rPr lang="en-US" sz="2000" dirty="0"/>
              <a:t>Feature importance analysis revealed that engineered features such as </a:t>
            </a:r>
            <a:r>
              <a:rPr lang="en-US" sz="2000" i="1" dirty="0" err="1"/>
              <a:t>org_diff</a:t>
            </a:r>
            <a:r>
              <a:rPr lang="en-US" sz="2000" dirty="0"/>
              <a:t>, </a:t>
            </a:r>
            <a:r>
              <a:rPr lang="en-US" sz="2000" i="1" dirty="0" err="1"/>
              <a:t>amount_log</a:t>
            </a:r>
            <a:r>
              <a:rPr lang="en-US" sz="2000" dirty="0"/>
              <a:t>, and balance-related variables contribute the most to fraud prediction.</a:t>
            </a:r>
            <a:br>
              <a:rPr lang="en-US" sz="2000" dirty="0"/>
            </a:br>
            <a:r>
              <a:rPr lang="en-US" sz="2000" dirty="0"/>
              <a:t>Origin balance difference (</a:t>
            </a:r>
            <a:r>
              <a:rPr lang="en-US" sz="2000" dirty="0" err="1"/>
              <a:t>org_diff</a:t>
            </a:r>
            <a:r>
              <a:rPr lang="en-US" sz="2000" dirty="0"/>
              <a:t>) emerged as the strongest predictor, followed by transaction amount (log-transformed), destination balance values, and transaction type indicators like CASH_OUT. These high-impact features help the model identify unusual money movements strongly associated with fraudulent behavior.</a:t>
            </a:r>
            <a:endParaRPr lang="en-IN" sz="2000" dirty="0"/>
          </a:p>
        </p:txBody>
      </p:sp>
    </p:spTree>
    <p:extLst>
      <p:ext uri="{BB962C8B-B14F-4D97-AF65-F5344CB8AC3E}">
        <p14:creationId xmlns:p14="http://schemas.microsoft.com/office/powerpoint/2010/main" val="18696486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F96CDD6-E80F-4D60-8AD7-1457A74F90C4}"/>
              </a:ext>
            </a:extLst>
          </p:cNvPr>
          <p:cNvSpPr txBox="1"/>
          <p:nvPr/>
        </p:nvSpPr>
        <p:spPr>
          <a:xfrm>
            <a:off x="217714" y="0"/>
            <a:ext cx="4430486" cy="1107996"/>
          </a:xfrm>
          <a:prstGeom prst="rect">
            <a:avLst/>
          </a:prstGeom>
          <a:noFill/>
        </p:spPr>
        <p:txBody>
          <a:bodyPr wrap="square" rtlCol="0">
            <a:spAutoFit/>
          </a:bodyPr>
          <a:lstStyle/>
          <a:p>
            <a:r>
              <a:rPr lang="en-IN" sz="6600" b="1" dirty="0"/>
              <a:t>Conclusion </a:t>
            </a:r>
          </a:p>
        </p:txBody>
      </p:sp>
      <p:sp>
        <p:nvSpPr>
          <p:cNvPr id="13" name="TextBox 12">
            <a:extLst>
              <a:ext uri="{FF2B5EF4-FFF2-40B4-BE49-F238E27FC236}">
                <a16:creationId xmlns:a16="http://schemas.microsoft.com/office/drawing/2014/main" id="{327EEBB9-8113-4C50-8E08-C4E0DD9D4463}"/>
              </a:ext>
            </a:extLst>
          </p:cNvPr>
          <p:cNvSpPr txBox="1"/>
          <p:nvPr/>
        </p:nvSpPr>
        <p:spPr>
          <a:xfrm>
            <a:off x="299357" y="1107996"/>
            <a:ext cx="6841672" cy="2862322"/>
          </a:xfrm>
          <a:prstGeom prst="rect">
            <a:avLst/>
          </a:prstGeom>
          <a:noFill/>
        </p:spPr>
        <p:txBody>
          <a:bodyPr wrap="square">
            <a:spAutoFit/>
          </a:bodyPr>
          <a:lstStyle/>
          <a:p>
            <a:r>
              <a:rPr lang="en-IN" dirty="0"/>
              <a:t>The fraud detection system achieved highly accurate and reliable results after applying feature engineering, SMOTE balancing, and advanced machine learning models. </a:t>
            </a:r>
            <a:r>
              <a:rPr lang="en-IN" dirty="0" err="1">
                <a:highlight>
                  <a:srgbClr val="008000"/>
                </a:highlight>
              </a:rPr>
              <a:t>XGBoost</a:t>
            </a:r>
            <a:r>
              <a:rPr lang="en-IN" dirty="0"/>
              <a:t> delivered the strongest overall performance with a Precision of 99.13%, </a:t>
            </a:r>
            <a:r>
              <a:rPr lang="en-IN" dirty="0">
                <a:highlight>
                  <a:srgbClr val="008000"/>
                </a:highlight>
              </a:rPr>
              <a:t>Recall of 99.56%</a:t>
            </a:r>
            <a:r>
              <a:rPr lang="en-IN" dirty="0"/>
              <a:t>, </a:t>
            </a:r>
            <a:r>
              <a:rPr lang="en-IN" dirty="0">
                <a:highlight>
                  <a:srgbClr val="008000"/>
                </a:highlight>
              </a:rPr>
              <a:t>F1-Score of 99.34%</a:t>
            </a:r>
            <a:r>
              <a:rPr lang="en-IN" dirty="0"/>
              <a:t>, </a:t>
            </a:r>
            <a:r>
              <a:rPr lang="en-IN" dirty="0">
                <a:highlight>
                  <a:srgbClr val="008000"/>
                </a:highlight>
              </a:rPr>
              <a:t>ROC-AUC of 99.99%</a:t>
            </a:r>
            <a:r>
              <a:rPr lang="en-IN" dirty="0"/>
              <a:t>, and PR-AUC of 99.95%.</a:t>
            </a:r>
          </a:p>
          <a:p>
            <a:r>
              <a:rPr lang="en-IN" dirty="0"/>
              <a:t>Random Forest also performed well, achieving an F1-Score of 99.11%, while Logistic Regression served as a solid baseline with a 96.44% F1-Score. The dominance of engineered features—such as </a:t>
            </a:r>
            <a:r>
              <a:rPr lang="en-IN" dirty="0" err="1"/>
              <a:t>org_diff</a:t>
            </a:r>
            <a:r>
              <a:rPr lang="en-IN" dirty="0"/>
              <a:t>, </a:t>
            </a:r>
            <a:r>
              <a:rPr lang="en-IN" dirty="0" err="1"/>
              <a:t>amount_log</a:t>
            </a:r>
            <a:r>
              <a:rPr lang="en-IN" dirty="0"/>
              <a:t>, and balance differences—played a critical role in boosting model accuracy and enabling effective fraud detection.</a:t>
            </a:r>
          </a:p>
        </p:txBody>
      </p:sp>
      <p:sp>
        <p:nvSpPr>
          <p:cNvPr id="15" name="TextBox 14">
            <a:extLst>
              <a:ext uri="{FF2B5EF4-FFF2-40B4-BE49-F238E27FC236}">
                <a16:creationId xmlns:a16="http://schemas.microsoft.com/office/drawing/2014/main" id="{071767EB-9589-4993-89A4-606092B2FB68}"/>
              </a:ext>
            </a:extLst>
          </p:cNvPr>
          <p:cNvSpPr txBox="1"/>
          <p:nvPr/>
        </p:nvSpPr>
        <p:spPr>
          <a:xfrm>
            <a:off x="375557" y="4044553"/>
            <a:ext cx="6193970" cy="707886"/>
          </a:xfrm>
          <a:prstGeom prst="rect">
            <a:avLst/>
          </a:prstGeom>
          <a:noFill/>
        </p:spPr>
        <p:txBody>
          <a:bodyPr wrap="square">
            <a:spAutoFit/>
          </a:bodyPr>
          <a:lstStyle/>
          <a:p>
            <a:r>
              <a:rPr lang="en-IN" sz="4000" b="1" dirty="0"/>
              <a:t>Future Scope</a:t>
            </a:r>
          </a:p>
        </p:txBody>
      </p:sp>
      <p:sp>
        <p:nvSpPr>
          <p:cNvPr id="17" name="TextBox 16">
            <a:extLst>
              <a:ext uri="{FF2B5EF4-FFF2-40B4-BE49-F238E27FC236}">
                <a16:creationId xmlns:a16="http://schemas.microsoft.com/office/drawing/2014/main" id="{3833ECC7-3931-4FE1-BFCB-DD9B485A6870}"/>
              </a:ext>
            </a:extLst>
          </p:cNvPr>
          <p:cNvSpPr txBox="1"/>
          <p:nvPr/>
        </p:nvSpPr>
        <p:spPr>
          <a:xfrm>
            <a:off x="375557" y="4727758"/>
            <a:ext cx="6193970" cy="1015663"/>
          </a:xfrm>
          <a:prstGeom prst="rect">
            <a:avLst/>
          </a:prstGeom>
          <a:noFill/>
        </p:spPr>
        <p:txBody>
          <a:bodyPr wrap="square">
            <a:spAutoFit/>
          </a:bodyPr>
          <a:lstStyle/>
          <a:p>
            <a:r>
              <a:rPr lang="en-US" sz="2000" dirty="0"/>
              <a:t>The system can evolve into a fully automated, real-time fraud detection engine with adaptive learning and advanced graph-based analytics.</a:t>
            </a:r>
            <a:endParaRPr lang="en-IN" sz="2000" dirty="0"/>
          </a:p>
        </p:txBody>
      </p:sp>
    </p:spTree>
    <p:extLst>
      <p:ext uri="{BB962C8B-B14F-4D97-AF65-F5344CB8AC3E}">
        <p14:creationId xmlns:p14="http://schemas.microsoft.com/office/powerpoint/2010/main" val="11738620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1DBBFEC-17D0-1D96-6CDC-0E5B94EF077B}"/>
              </a:ext>
            </a:extLst>
          </p:cNvPr>
          <p:cNvSpPr/>
          <p:nvPr/>
        </p:nvSpPr>
        <p:spPr>
          <a:xfrm>
            <a:off x="0" y="2091872"/>
            <a:ext cx="12192000" cy="17653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600" b="1" dirty="0">
                <a:latin typeface="Calibri" panose="020F0502020204030204" pitchFamily="34" charset="0"/>
              </a:rPr>
              <a:t>Thank You!</a:t>
            </a:r>
            <a:endParaRPr lang="en-IN" sz="6600" b="1" dirty="0">
              <a:latin typeface="Calibri" panose="020F0502020204030204" pitchFamily="34" charset="0"/>
            </a:endParaRPr>
          </a:p>
        </p:txBody>
      </p:sp>
    </p:spTree>
    <p:extLst>
      <p:ext uri="{BB962C8B-B14F-4D97-AF65-F5344CB8AC3E}">
        <p14:creationId xmlns:p14="http://schemas.microsoft.com/office/powerpoint/2010/main" val="2438371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12" name="Arrow: U-Turn 11">
            <a:extLst>
              <a:ext uri="{FF2B5EF4-FFF2-40B4-BE49-F238E27FC236}">
                <a16:creationId xmlns:a16="http://schemas.microsoft.com/office/drawing/2014/main" id="{D964E2BD-3D88-4768-9B91-88B4E86F4559}"/>
              </a:ext>
            </a:extLst>
          </p:cNvPr>
          <p:cNvSpPr/>
          <p:nvPr/>
        </p:nvSpPr>
        <p:spPr>
          <a:xfrm rot="5400000">
            <a:off x="2958661" y="-2412124"/>
            <a:ext cx="5906816" cy="11508831"/>
          </a:xfrm>
          <a:prstGeom prst="uturnArrow">
            <a:avLst/>
          </a:prstGeom>
          <a:solidFill>
            <a:schemeClr val="bg2">
              <a:lumMod val="75000"/>
            </a:schemeClr>
          </a:solidFill>
          <a:ln>
            <a:solidFill>
              <a:schemeClr val="tx1">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3" name="Oval 12">
            <a:extLst>
              <a:ext uri="{FF2B5EF4-FFF2-40B4-BE49-F238E27FC236}">
                <a16:creationId xmlns:a16="http://schemas.microsoft.com/office/drawing/2014/main" id="{C8BB4EA5-6FB6-4BD9-9019-6B12AC10F754}"/>
              </a:ext>
            </a:extLst>
          </p:cNvPr>
          <p:cNvSpPr/>
          <p:nvPr/>
        </p:nvSpPr>
        <p:spPr>
          <a:xfrm>
            <a:off x="59679" y="258633"/>
            <a:ext cx="1682033" cy="176611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b="1" dirty="0"/>
              <a:t>Introduction</a:t>
            </a:r>
          </a:p>
        </p:txBody>
      </p:sp>
      <p:sp>
        <p:nvSpPr>
          <p:cNvPr id="20" name="Oval 19">
            <a:extLst>
              <a:ext uri="{FF2B5EF4-FFF2-40B4-BE49-F238E27FC236}">
                <a16:creationId xmlns:a16="http://schemas.microsoft.com/office/drawing/2014/main" id="{7A84F22D-22D6-4EC7-80FE-7630DA71DD49}"/>
              </a:ext>
            </a:extLst>
          </p:cNvPr>
          <p:cNvSpPr/>
          <p:nvPr/>
        </p:nvSpPr>
        <p:spPr>
          <a:xfrm>
            <a:off x="2182401" y="258632"/>
            <a:ext cx="1682033" cy="1766110"/>
          </a:xfrm>
          <a:prstGeom prst="ellipse">
            <a:avLst/>
          </a:prstGeom>
          <a:solidFill>
            <a:schemeClr val="tx1">
              <a:lumMod val="25000"/>
              <a:lumOff val="75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Dataset Overview</a:t>
            </a:r>
          </a:p>
        </p:txBody>
      </p:sp>
      <p:sp>
        <p:nvSpPr>
          <p:cNvPr id="21" name="Oval 20">
            <a:extLst>
              <a:ext uri="{FF2B5EF4-FFF2-40B4-BE49-F238E27FC236}">
                <a16:creationId xmlns:a16="http://schemas.microsoft.com/office/drawing/2014/main" id="{63D469CA-E7B0-4F43-811B-1C4B6BD4EF75}"/>
              </a:ext>
            </a:extLst>
          </p:cNvPr>
          <p:cNvSpPr/>
          <p:nvPr/>
        </p:nvSpPr>
        <p:spPr>
          <a:xfrm>
            <a:off x="4305123" y="258631"/>
            <a:ext cx="1682033" cy="1766110"/>
          </a:xfrm>
          <a:prstGeom prst="ellipse">
            <a:avLst/>
          </a:prstGeom>
          <a:solidFill>
            <a:schemeClr val="accent2">
              <a:lumMod val="40000"/>
              <a:lumOff val="6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accent5"/>
                </a:solidFill>
              </a:rPr>
              <a:t>Exploratory Data Analysis</a:t>
            </a:r>
          </a:p>
        </p:txBody>
      </p:sp>
      <p:sp>
        <p:nvSpPr>
          <p:cNvPr id="22" name="Oval 21">
            <a:extLst>
              <a:ext uri="{FF2B5EF4-FFF2-40B4-BE49-F238E27FC236}">
                <a16:creationId xmlns:a16="http://schemas.microsoft.com/office/drawing/2014/main" id="{3B001DB0-0AC0-4E56-8768-FB21E858D612}"/>
              </a:ext>
            </a:extLst>
          </p:cNvPr>
          <p:cNvSpPr/>
          <p:nvPr/>
        </p:nvSpPr>
        <p:spPr>
          <a:xfrm>
            <a:off x="6427845" y="258630"/>
            <a:ext cx="1682033" cy="1766110"/>
          </a:xfrm>
          <a:prstGeom prst="ellipse">
            <a:avLst/>
          </a:prstGeom>
          <a:solidFill>
            <a:schemeClr val="accent1">
              <a:lumMod val="20000"/>
              <a:lumOff val="8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rPr>
              <a:t>Feature Engineering</a:t>
            </a:r>
          </a:p>
        </p:txBody>
      </p:sp>
      <p:sp>
        <p:nvSpPr>
          <p:cNvPr id="23" name="Oval 22">
            <a:extLst>
              <a:ext uri="{FF2B5EF4-FFF2-40B4-BE49-F238E27FC236}">
                <a16:creationId xmlns:a16="http://schemas.microsoft.com/office/drawing/2014/main" id="{4D582260-618F-4C7A-8ADD-6BE51586A398}"/>
              </a:ext>
            </a:extLst>
          </p:cNvPr>
          <p:cNvSpPr/>
          <p:nvPr/>
        </p:nvSpPr>
        <p:spPr>
          <a:xfrm>
            <a:off x="8550567" y="258629"/>
            <a:ext cx="1682033" cy="1766110"/>
          </a:xfrm>
          <a:prstGeom prst="ellipse">
            <a:avLst/>
          </a:prstGeom>
          <a:solidFill>
            <a:schemeClr val="accent4">
              <a:lumMod val="40000"/>
              <a:lumOff val="6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rgbClr val="161A3E"/>
                </a:solidFill>
              </a:rPr>
              <a:t>Handling Class Imbalance</a:t>
            </a:r>
          </a:p>
        </p:txBody>
      </p:sp>
      <p:sp>
        <p:nvSpPr>
          <p:cNvPr id="24" name="Oval 23">
            <a:extLst>
              <a:ext uri="{FF2B5EF4-FFF2-40B4-BE49-F238E27FC236}">
                <a16:creationId xmlns:a16="http://schemas.microsoft.com/office/drawing/2014/main" id="{BDF56E86-C2DE-4585-A95F-E650C5C61D5B}"/>
              </a:ext>
            </a:extLst>
          </p:cNvPr>
          <p:cNvSpPr/>
          <p:nvPr/>
        </p:nvSpPr>
        <p:spPr>
          <a:xfrm>
            <a:off x="10009599" y="1662890"/>
            <a:ext cx="1682033" cy="1766110"/>
          </a:xfrm>
          <a:prstGeom prst="ellipse">
            <a:avLst/>
          </a:prstGeom>
          <a:solidFill>
            <a:schemeClr val="accent6">
              <a:lumMod val="40000"/>
              <a:lumOff val="6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Model Building</a:t>
            </a:r>
          </a:p>
        </p:txBody>
      </p:sp>
      <p:sp>
        <p:nvSpPr>
          <p:cNvPr id="25" name="Oval 24">
            <a:extLst>
              <a:ext uri="{FF2B5EF4-FFF2-40B4-BE49-F238E27FC236}">
                <a16:creationId xmlns:a16="http://schemas.microsoft.com/office/drawing/2014/main" id="{D3BF5FB4-210C-468F-BC15-9F6DAC047874}"/>
              </a:ext>
            </a:extLst>
          </p:cNvPr>
          <p:cNvSpPr/>
          <p:nvPr/>
        </p:nvSpPr>
        <p:spPr>
          <a:xfrm>
            <a:off x="9391583" y="3597916"/>
            <a:ext cx="1682033" cy="1766110"/>
          </a:xfrm>
          <a:prstGeom prst="ellipse">
            <a:avLst/>
          </a:prstGeom>
          <a:solidFill>
            <a:schemeClr val="accent4">
              <a:lumMod val="75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Model Evaluation</a:t>
            </a:r>
          </a:p>
        </p:txBody>
      </p:sp>
      <p:sp>
        <p:nvSpPr>
          <p:cNvPr id="26" name="Oval 25">
            <a:extLst>
              <a:ext uri="{FF2B5EF4-FFF2-40B4-BE49-F238E27FC236}">
                <a16:creationId xmlns:a16="http://schemas.microsoft.com/office/drawing/2014/main" id="{346E5D06-C405-4579-8557-6B7576E13519}"/>
              </a:ext>
            </a:extLst>
          </p:cNvPr>
          <p:cNvSpPr/>
          <p:nvPr/>
        </p:nvSpPr>
        <p:spPr>
          <a:xfrm>
            <a:off x="7445510" y="3950206"/>
            <a:ext cx="1682033" cy="1766110"/>
          </a:xfrm>
          <a:prstGeom prst="ellipse">
            <a:avLst/>
          </a:prstGeom>
          <a:solidFill>
            <a:schemeClr val="bg2">
              <a:lumMod val="25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b="1" dirty="0" err="1"/>
              <a:t>Explainability</a:t>
            </a:r>
            <a:r>
              <a:rPr lang="en-IN" sz="1400" b="1" dirty="0"/>
              <a:t> (SHAP)</a:t>
            </a:r>
          </a:p>
        </p:txBody>
      </p:sp>
      <p:sp>
        <p:nvSpPr>
          <p:cNvPr id="27" name="Oval 26">
            <a:extLst>
              <a:ext uri="{FF2B5EF4-FFF2-40B4-BE49-F238E27FC236}">
                <a16:creationId xmlns:a16="http://schemas.microsoft.com/office/drawing/2014/main" id="{623B1658-DF77-4DBF-9C10-F81CAFF17D3D}"/>
              </a:ext>
            </a:extLst>
          </p:cNvPr>
          <p:cNvSpPr/>
          <p:nvPr/>
        </p:nvSpPr>
        <p:spPr>
          <a:xfrm>
            <a:off x="5473140" y="3950206"/>
            <a:ext cx="1682033" cy="1766110"/>
          </a:xfrm>
          <a:prstGeom prst="ellipse">
            <a:avLst/>
          </a:prstGeom>
          <a:solidFill>
            <a:schemeClr val="accent2">
              <a:lumMod val="5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Final Results</a:t>
            </a:r>
          </a:p>
        </p:txBody>
      </p:sp>
      <p:sp>
        <p:nvSpPr>
          <p:cNvPr id="28" name="Oval 27">
            <a:extLst>
              <a:ext uri="{FF2B5EF4-FFF2-40B4-BE49-F238E27FC236}">
                <a16:creationId xmlns:a16="http://schemas.microsoft.com/office/drawing/2014/main" id="{D4475446-64FC-47DD-8798-8615CA64A88E}"/>
              </a:ext>
            </a:extLst>
          </p:cNvPr>
          <p:cNvSpPr/>
          <p:nvPr/>
        </p:nvSpPr>
        <p:spPr>
          <a:xfrm>
            <a:off x="3500770" y="3950206"/>
            <a:ext cx="1682033" cy="1766110"/>
          </a:xfrm>
          <a:prstGeom prst="ellipse">
            <a:avLst/>
          </a:prstGeom>
          <a:solidFill>
            <a:srgbClr val="7030A0"/>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t>Conclusion</a:t>
            </a:r>
          </a:p>
        </p:txBody>
      </p:sp>
    </p:spTree>
    <p:extLst>
      <p:ext uri="{BB962C8B-B14F-4D97-AF65-F5344CB8AC3E}">
        <p14:creationId xmlns:p14="http://schemas.microsoft.com/office/powerpoint/2010/main" val="1953804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44C19CD-2288-4320-AFB2-9FC3960D4062}"/>
              </a:ext>
            </a:extLst>
          </p:cNvPr>
          <p:cNvSpPr txBox="1"/>
          <p:nvPr/>
        </p:nvSpPr>
        <p:spPr>
          <a:xfrm>
            <a:off x="108857" y="133934"/>
            <a:ext cx="8806543" cy="1323439"/>
          </a:xfrm>
          <a:prstGeom prst="rect">
            <a:avLst/>
          </a:prstGeom>
          <a:noFill/>
        </p:spPr>
        <p:txBody>
          <a:bodyPr wrap="square" rtlCol="0">
            <a:spAutoFit/>
          </a:bodyPr>
          <a:lstStyle/>
          <a:p>
            <a:r>
              <a:rPr lang="en-IN" sz="4400" b="1" dirty="0"/>
              <a:t>Problem Statement &amp; Goal</a:t>
            </a:r>
            <a:r>
              <a:rPr lang="en-IN" sz="8000" b="1" dirty="0"/>
              <a:t> </a:t>
            </a:r>
            <a:endParaRPr lang="en-US" sz="8000" b="1" dirty="0"/>
          </a:p>
        </p:txBody>
      </p:sp>
      <p:sp>
        <p:nvSpPr>
          <p:cNvPr id="5" name="TextBox 4">
            <a:extLst>
              <a:ext uri="{FF2B5EF4-FFF2-40B4-BE49-F238E27FC236}">
                <a16:creationId xmlns:a16="http://schemas.microsoft.com/office/drawing/2014/main" id="{2E45186E-2FCB-4050-B075-970B78FD70C3}"/>
              </a:ext>
            </a:extLst>
          </p:cNvPr>
          <p:cNvSpPr txBox="1"/>
          <p:nvPr/>
        </p:nvSpPr>
        <p:spPr>
          <a:xfrm>
            <a:off x="283023" y="1436907"/>
            <a:ext cx="3951514" cy="1908215"/>
          </a:xfrm>
          <a:prstGeom prst="rect">
            <a:avLst/>
          </a:prstGeom>
          <a:noFill/>
        </p:spPr>
        <p:txBody>
          <a:bodyPr wrap="square" rtlCol="0">
            <a:spAutoFit/>
          </a:bodyPr>
          <a:lstStyle/>
          <a:p>
            <a:r>
              <a:rPr lang="en-US" sz="2800" b="1" dirty="0">
                <a:solidFill>
                  <a:schemeClr val="accent6">
                    <a:lumMod val="50000"/>
                  </a:schemeClr>
                </a:solidFill>
              </a:rPr>
              <a:t>Problem Statement:-</a:t>
            </a:r>
          </a:p>
          <a:p>
            <a:r>
              <a:rPr lang="en-US" dirty="0"/>
              <a:t>To identify fraudulent financial transactions using machine learning by analyzing customer transaction patterns and predicting whether a given transaction is fraudulent or not.</a:t>
            </a:r>
            <a:endParaRPr lang="en-IN" dirty="0"/>
          </a:p>
        </p:txBody>
      </p:sp>
      <p:sp>
        <p:nvSpPr>
          <p:cNvPr id="6" name="TextBox 5">
            <a:extLst>
              <a:ext uri="{FF2B5EF4-FFF2-40B4-BE49-F238E27FC236}">
                <a16:creationId xmlns:a16="http://schemas.microsoft.com/office/drawing/2014/main" id="{751587E0-66B4-481D-8E7F-24E69A5BDAD1}"/>
              </a:ext>
            </a:extLst>
          </p:cNvPr>
          <p:cNvSpPr txBox="1"/>
          <p:nvPr/>
        </p:nvSpPr>
        <p:spPr>
          <a:xfrm>
            <a:off x="402771" y="3603171"/>
            <a:ext cx="4125686" cy="1354217"/>
          </a:xfrm>
          <a:prstGeom prst="rect">
            <a:avLst/>
          </a:prstGeom>
          <a:noFill/>
        </p:spPr>
        <p:txBody>
          <a:bodyPr wrap="square" rtlCol="0">
            <a:spAutoFit/>
          </a:bodyPr>
          <a:lstStyle/>
          <a:p>
            <a:r>
              <a:rPr lang="en-IN" sz="2800" b="1" dirty="0">
                <a:solidFill>
                  <a:schemeClr val="accent6">
                    <a:lumMod val="50000"/>
                  </a:schemeClr>
                </a:solidFill>
              </a:rPr>
              <a:t>Goal:- </a:t>
            </a:r>
          </a:p>
          <a:p>
            <a:r>
              <a:rPr lang="en-US" dirty="0"/>
              <a:t>To build a machine learning model that can accurately detect fraudulent transactions.</a:t>
            </a:r>
            <a:endParaRPr lang="en-IN" b="1" dirty="0"/>
          </a:p>
        </p:txBody>
      </p:sp>
      <p:sp>
        <p:nvSpPr>
          <p:cNvPr id="7" name="AutoShape 2" descr="Image of ">
            <a:extLst>
              <a:ext uri="{FF2B5EF4-FFF2-40B4-BE49-F238E27FC236}">
                <a16:creationId xmlns:a16="http://schemas.microsoft.com/office/drawing/2014/main" id="{EDB99E89-6439-45E2-A03A-11E95E422B6A}"/>
              </a:ext>
            </a:extLst>
          </p:cNvPr>
          <p:cNvSpPr>
            <a:spLocks noChangeAspect="1" noChangeArrowheads="1"/>
          </p:cNvSpPr>
          <p:nvPr/>
        </p:nvSpPr>
        <p:spPr bwMode="auto">
          <a:xfrm>
            <a:off x="5943599" y="3276599"/>
            <a:ext cx="3320143" cy="332014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52561535-45C1-47BF-BFC7-E600708DB5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2170" y="133933"/>
            <a:ext cx="5014516" cy="57878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5994523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graphicFrame>
        <p:nvGraphicFramePr>
          <p:cNvPr id="10" name="Diagram 9">
            <a:extLst>
              <a:ext uri="{FF2B5EF4-FFF2-40B4-BE49-F238E27FC236}">
                <a16:creationId xmlns:a16="http://schemas.microsoft.com/office/drawing/2014/main" id="{12686E25-4FA7-4337-A7E6-42FBDEC31B2E}"/>
              </a:ext>
            </a:extLst>
          </p:cNvPr>
          <p:cNvGraphicFramePr/>
          <p:nvPr>
            <p:extLst>
              <p:ext uri="{D42A27DB-BD31-4B8C-83A1-F6EECF244321}">
                <p14:modId xmlns:p14="http://schemas.microsoft.com/office/powerpoint/2010/main" val="3873650807"/>
              </p:ext>
            </p:extLst>
          </p:nvPr>
        </p:nvGraphicFramePr>
        <p:xfrm>
          <a:off x="4688115" y="382211"/>
          <a:ext cx="8128000" cy="52892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TextBox 10">
            <a:extLst>
              <a:ext uri="{FF2B5EF4-FFF2-40B4-BE49-F238E27FC236}">
                <a16:creationId xmlns:a16="http://schemas.microsoft.com/office/drawing/2014/main" id="{F72956EB-6094-41E1-99AE-AF3036002059}"/>
              </a:ext>
            </a:extLst>
          </p:cNvPr>
          <p:cNvSpPr txBox="1"/>
          <p:nvPr/>
        </p:nvSpPr>
        <p:spPr>
          <a:xfrm>
            <a:off x="442687" y="1393371"/>
            <a:ext cx="4245428" cy="4401205"/>
          </a:xfrm>
          <a:prstGeom prst="rect">
            <a:avLst/>
          </a:prstGeom>
          <a:noFill/>
        </p:spPr>
        <p:txBody>
          <a:bodyPr wrap="square" rtlCol="0">
            <a:spAutoFit/>
          </a:bodyPr>
          <a:lstStyle/>
          <a:p>
            <a:r>
              <a:rPr lang="en-US" sz="2800" dirty="0"/>
              <a:t>The dataset used in this study contains financial transaction records provided for fraud detection research. It includes details such as transaction type, amount, account balances, and a label indicating whether the transaction is fraudulent.</a:t>
            </a:r>
            <a:endParaRPr lang="en-IN" sz="2800" dirty="0"/>
          </a:p>
        </p:txBody>
      </p:sp>
    </p:spTree>
    <p:extLst>
      <p:ext uri="{BB962C8B-B14F-4D97-AF65-F5344CB8AC3E}">
        <p14:creationId xmlns:p14="http://schemas.microsoft.com/office/powerpoint/2010/main" val="31557100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A923FD-EE06-48F2-482E-88F38D200251}"/>
              </a:ext>
            </a:extLst>
          </p:cNvPr>
          <p:cNvSpPr>
            <a:spLocks noGrp="1"/>
          </p:cNvSpPr>
          <p:nvPr>
            <p:ph type="title"/>
          </p:nvPr>
        </p:nvSpPr>
        <p:spPr/>
        <p:txBody>
          <a:bodyPr>
            <a:normAutofit fontScale="90000"/>
          </a:bodyPr>
          <a:lstStyle/>
          <a:p>
            <a:r>
              <a:rPr lang="en-IN" sz="5300" b="1" dirty="0">
                <a:solidFill>
                  <a:schemeClr val="bg2">
                    <a:lumMod val="10000"/>
                  </a:schemeClr>
                </a:solidFill>
              </a:rPr>
              <a:t>Exploratory  Data Analysis</a:t>
            </a:r>
            <a:br>
              <a:rPr lang="en-IN" sz="3600" b="1" dirty="0">
                <a:solidFill>
                  <a:schemeClr val="bg2">
                    <a:lumMod val="10000"/>
                  </a:schemeClr>
                </a:solidFill>
              </a:rPr>
            </a:br>
            <a:endParaRPr lang="en-IN" dirty="0"/>
          </a:p>
        </p:txBody>
      </p:sp>
      <p:sp>
        <p:nvSpPr>
          <p:cNvPr id="5" name="Content Placeholder 4">
            <a:extLst>
              <a:ext uri="{FF2B5EF4-FFF2-40B4-BE49-F238E27FC236}">
                <a16:creationId xmlns:a16="http://schemas.microsoft.com/office/drawing/2014/main" id="{8C74B58E-E923-F7F3-8627-D12DF58EC0C5}"/>
              </a:ext>
            </a:extLst>
          </p:cNvPr>
          <p:cNvSpPr>
            <a:spLocks noGrp="1"/>
          </p:cNvSpPr>
          <p:nvPr>
            <p:ph idx="1"/>
          </p:nvPr>
        </p:nvSpPr>
        <p:spPr/>
        <p:txBody>
          <a:bodyPr/>
          <a:lstStyle/>
          <a:p>
            <a:pPr marL="0" indent="0">
              <a:buNone/>
            </a:pPr>
            <a:r>
              <a:rPr lang="en-IN" dirty="0"/>
              <a:t>In the EDA phase, I analysed user transaction patterns and compared fraudulent vs. non-fraudulent transactions.</a:t>
            </a:r>
            <a:br>
              <a:rPr lang="en-IN" dirty="0"/>
            </a:br>
            <a:r>
              <a:rPr lang="en-IN" dirty="0"/>
              <a:t>The analysis revealed key insights in transaction types, amount behaviour, balance differences, and time-series fraud trends. Correlation analysis and advanced visualizations helped identify strong fraud indicators such as zero-balance flags and abnormal balance drops.</a:t>
            </a:r>
          </a:p>
        </p:txBody>
      </p:sp>
      <p:pic>
        <p:nvPicPr>
          <p:cNvPr id="7" name="Picture 6">
            <a:extLst>
              <a:ext uri="{FF2B5EF4-FFF2-40B4-BE49-F238E27FC236}">
                <a16:creationId xmlns:a16="http://schemas.microsoft.com/office/drawing/2014/main" id="{79BC71B2-4B30-4BAE-B9B8-C922DD9B88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884"/>
            <a:ext cx="4147457" cy="6858000"/>
          </a:xfrm>
          <a:prstGeom prst="rect">
            <a:avLst/>
          </a:prstGeom>
        </p:spPr>
      </p:pic>
    </p:spTree>
    <p:extLst>
      <p:ext uri="{BB962C8B-B14F-4D97-AF65-F5344CB8AC3E}">
        <p14:creationId xmlns:p14="http://schemas.microsoft.com/office/powerpoint/2010/main" val="1594365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3976A0-E643-4BC2-BA2B-64E3C1B26F9B}"/>
              </a:ext>
            </a:extLst>
          </p:cNvPr>
          <p:cNvPicPr>
            <a:picLocks noChangeAspect="1"/>
          </p:cNvPicPr>
          <p:nvPr/>
        </p:nvPicPr>
        <p:blipFill>
          <a:blip r:embed="rId3"/>
          <a:stretch>
            <a:fillRect/>
          </a:stretch>
        </p:blipFill>
        <p:spPr>
          <a:xfrm>
            <a:off x="4898570" y="39112"/>
            <a:ext cx="7355919" cy="49727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id="{97BD8C28-CBCF-4234-A4C3-CE51346493A5}"/>
              </a:ext>
            </a:extLst>
          </p:cNvPr>
          <p:cNvSpPr txBox="1"/>
          <p:nvPr/>
        </p:nvSpPr>
        <p:spPr>
          <a:xfrm>
            <a:off x="337457" y="685799"/>
            <a:ext cx="3461657" cy="5139869"/>
          </a:xfrm>
          <a:prstGeom prst="rect">
            <a:avLst/>
          </a:prstGeom>
          <a:noFill/>
        </p:spPr>
        <p:txBody>
          <a:bodyPr wrap="square" rtlCol="0">
            <a:spAutoFit/>
          </a:bodyPr>
          <a:lstStyle/>
          <a:p>
            <a:r>
              <a:rPr lang="en-US" sz="2000" dirty="0"/>
              <a:t>The bar chart shows the fraud rate for each transaction type.</a:t>
            </a:r>
            <a:br>
              <a:rPr lang="en-US" sz="2000" dirty="0"/>
            </a:br>
            <a:r>
              <a:rPr lang="en-US" sz="2000" dirty="0"/>
              <a:t>We observe that fraudulent activities are concentrated only in two transaction types: TRANSFER and CASH_OUT.</a:t>
            </a:r>
            <a:br>
              <a:rPr lang="en-US" sz="2000" dirty="0"/>
            </a:br>
            <a:r>
              <a:rPr lang="en-US" sz="2000" dirty="0"/>
              <a:t>TRANSFER has the highest </a:t>
            </a:r>
            <a:r>
              <a:rPr lang="en-US" sz="2400" dirty="0">
                <a:highlight>
                  <a:srgbClr val="008000"/>
                </a:highlight>
              </a:rPr>
              <a:t>fraud rate (~38%)</a:t>
            </a:r>
            <a:r>
              <a:rPr lang="en-US" sz="2000" dirty="0"/>
              <a:t>, followed by </a:t>
            </a:r>
            <a:r>
              <a:rPr lang="en-US" sz="2400" dirty="0">
                <a:highlight>
                  <a:srgbClr val="008000"/>
                </a:highlight>
              </a:rPr>
              <a:t>CASH_OUT (~31%)</a:t>
            </a:r>
            <a:r>
              <a:rPr lang="en-US" sz="2000" dirty="0"/>
              <a:t>.</a:t>
            </a:r>
            <a:br>
              <a:rPr lang="en-US" sz="2000" dirty="0"/>
            </a:br>
            <a:r>
              <a:rPr lang="en-US" sz="2000" dirty="0"/>
              <a:t>Other transaction types such as CASH_IN, DEBIT, and PAYMENT show almost no fraud cases.</a:t>
            </a:r>
            <a:br>
              <a:rPr lang="en-US" sz="2000" dirty="0"/>
            </a:br>
            <a:r>
              <a:rPr lang="en-US" sz="2000" dirty="0"/>
              <a:t>This indicates that fraudsters prefer transaction flows that allow easy movement or withdrawal of funds.</a:t>
            </a:r>
            <a:endParaRPr lang="en-IN" sz="2000" dirty="0"/>
          </a:p>
        </p:txBody>
      </p:sp>
      <p:sp>
        <p:nvSpPr>
          <p:cNvPr id="7" name="TextBox 6">
            <a:extLst>
              <a:ext uri="{FF2B5EF4-FFF2-40B4-BE49-F238E27FC236}">
                <a16:creationId xmlns:a16="http://schemas.microsoft.com/office/drawing/2014/main" id="{E6F472F5-02C8-4FC2-A4B4-10683E8DA9E5}"/>
              </a:ext>
            </a:extLst>
          </p:cNvPr>
          <p:cNvSpPr txBox="1"/>
          <p:nvPr/>
        </p:nvSpPr>
        <p:spPr>
          <a:xfrm>
            <a:off x="264091" y="39112"/>
            <a:ext cx="4438538" cy="461665"/>
          </a:xfrm>
          <a:prstGeom prst="rect">
            <a:avLst/>
          </a:prstGeom>
          <a:noFill/>
        </p:spPr>
        <p:txBody>
          <a:bodyPr wrap="square" rtlCol="0">
            <a:spAutoFit/>
          </a:bodyPr>
          <a:lstStyle/>
          <a:p>
            <a:r>
              <a:rPr lang="en-US" sz="2400" b="1" dirty="0"/>
              <a:t>Fraud Rate by Transaction Type</a:t>
            </a:r>
            <a:endParaRPr lang="en-IN" sz="2400" b="1" dirty="0"/>
          </a:p>
        </p:txBody>
      </p:sp>
    </p:spTree>
    <p:extLst>
      <p:ext uri="{BB962C8B-B14F-4D97-AF65-F5344CB8AC3E}">
        <p14:creationId xmlns:p14="http://schemas.microsoft.com/office/powerpoint/2010/main" val="2845992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82348BE-4868-43F3-A875-2B0E99857A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0359" y="-1"/>
            <a:ext cx="7321641" cy="46474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3" name="TextBox 12">
            <a:extLst>
              <a:ext uri="{FF2B5EF4-FFF2-40B4-BE49-F238E27FC236}">
                <a16:creationId xmlns:a16="http://schemas.microsoft.com/office/drawing/2014/main" id="{FACA36BC-3DC5-43C5-B84F-353C9672736C}"/>
              </a:ext>
            </a:extLst>
          </p:cNvPr>
          <p:cNvSpPr txBox="1"/>
          <p:nvPr/>
        </p:nvSpPr>
        <p:spPr>
          <a:xfrm>
            <a:off x="186621" y="164311"/>
            <a:ext cx="4310743" cy="4647426"/>
          </a:xfrm>
          <a:prstGeom prst="rect">
            <a:avLst/>
          </a:prstGeom>
          <a:noFill/>
        </p:spPr>
        <p:txBody>
          <a:bodyPr wrap="square" rtlCol="0">
            <a:spAutoFit/>
          </a:bodyPr>
          <a:lstStyle/>
          <a:p>
            <a:r>
              <a:rPr lang="en-US" sz="2800" b="1" dirty="0"/>
              <a:t>Balance Difference as a Strong Fraud Indicator:</a:t>
            </a:r>
          </a:p>
          <a:p>
            <a:r>
              <a:rPr lang="en-US" sz="2400" dirty="0"/>
              <a:t>The difference between old and new origin balances (</a:t>
            </a:r>
            <a:r>
              <a:rPr lang="en-US" sz="2400" dirty="0" err="1"/>
              <a:t>org_diff</a:t>
            </a:r>
            <a:r>
              <a:rPr lang="en-US" sz="2400" dirty="0"/>
              <a:t>) is </a:t>
            </a:r>
            <a:r>
              <a:rPr lang="en-US" sz="2400" b="1" dirty="0"/>
              <a:t>much higher in fraud cases</a:t>
            </a:r>
            <a:r>
              <a:rPr lang="en-US" sz="2400" dirty="0"/>
              <a:t>.</a:t>
            </a:r>
            <a:br>
              <a:rPr lang="en-US" sz="2400" dirty="0"/>
            </a:br>
            <a:r>
              <a:rPr lang="en-US" sz="2400" dirty="0"/>
              <a:t>This engineered feature highlights a clear signal:</a:t>
            </a:r>
            <a:br>
              <a:rPr lang="en-US" sz="2400" dirty="0"/>
            </a:br>
            <a:r>
              <a:rPr lang="en-US" sz="2400" dirty="0"/>
              <a:t>Fraudsters commonly withdraw or transfer </a:t>
            </a:r>
            <a:r>
              <a:rPr lang="en-US" sz="2400" b="1" dirty="0"/>
              <a:t>entire available balance</a:t>
            </a:r>
            <a:r>
              <a:rPr lang="en-US" sz="2400" dirty="0"/>
              <a:t>, making this one of the </a:t>
            </a:r>
            <a:r>
              <a:rPr lang="en-US" sz="2400" b="1" dirty="0"/>
              <a:t>strongest predictors</a:t>
            </a:r>
            <a:r>
              <a:rPr lang="en-US" sz="2400" dirty="0"/>
              <a:t> in the model.</a:t>
            </a:r>
          </a:p>
        </p:txBody>
      </p:sp>
    </p:spTree>
    <p:extLst>
      <p:ext uri="{BB962C8B-B14F-4D97-AF65-F5344CB8AC3E}">
        <p14:creationId xmlns:p14="http://schemas.microsoft.com/office/powerpoint/2010/main" val="122674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B598C7E-E1AE-4939-BDC9-1270ED5A35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2879" y="151399"/>
            <a:ext cx="6569122" cy="45707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Box 2">
            <a:extLst>
              <a:ext uri="{FF2B5EF4-FFF2-40B4-BE49-F238E27FC236}">
                <a16:creationId xmlns:a16="http://schemas.microsoft.com/office/drawing/2014/main" id="{147F4141-C4DF-4A18-A72A-6A9293805769}"/>
              </a:ext>
            </a:extLst>
          </p:cNvPr>
          <p:cNvSpPr txBox="1"/>
          <p:nvPr/>
        </p:nvSpPr>
        <p:spPr>
          <a:xfrm>
            <a:off x="184836" y="151399"/>
            <a:ext cx="3915949" cy="4985980"/>
          </a:xfrm>
          <a:prstGeom prst="rect">
            <a:avLst/>
          </a:prstGeom>
          <a:noFill/>
        </p:spPr>
        <p:txBody>
          <a:bodyPr wrap="square" rtlCol="0">
            <a:spAutoFit/>
          </a:bodyPr>
          <a:lstStyle/>
          <a:p>
            <a:r>
              <a:rPr lang="en-US" sz="2800" b="1" dirty="0"/>
              <a:t>Origin Account Balance Pattern (Before vs After Transaction):</a:t>
            </a:r>
          </a:p>
          <a:p>
            <a:r>
              <a:rPr lang="en-US" sz="2400" dirty="0"/>
              <a:t>Normal (non-fraud) transactions show a clean linear relationship between old and new balances.</a:t>
            </a:r>
            <a:br>
              <a:rPr lang="en-US" sz="2400" dirty="0"/>
            </a:br>
            <a:r>
              <a:rPr lang="en-US" sz="2400" dirty="0"/>
              <a:t>Fraud transactions break this pattern — balances often drop to </a:t>
            </a:r>
            <a:r>
              <a:rPr lang="en-US" sz="2400" b="1" dirty="0"/>
              <a:t>zero immediately</a:t>
            </a:r>
            <a:r>
              <a:rPr lang="en-US" sz="2400" dirty="0"/>
              <a:t>, suggesting accounts are </a:t>
            </a:r>
            <a:r>
              <a:rPr lang="en-US" sz="2400" i="1" dirty="0"/>
              <a:t>emptied intentionally</a:t>
            </a:r>
            <a:r>
              <a:rPr lang="en-US" sz="2400" dirty="0"/>
              <a:t>.</a:t>
            </a:r>
            <a:endParaRPr lang="en-IN" sz="2400" dirty="0"/>
          </a:p>
          <a:p>
            <a:endParaRPr lang="en-IN" dirty="0"/>
          </a:p>
        </p:txBody>
      </p:sp>
    </p:spTree>
    <p:extLst>
      <p:ext uri="{BB962C8B-B14F-4D97-AF65-F5344CB8AC3E}">
        <p14:creationId xmlns:p14="http://schemas.microsoft.com/office/powerpoint/2010/main" val="1889758062"/>
      </p:ext>
    </p:extLst>
  </p:cSld>
  <p:clrMapOvr>
    <a:masterClrMapping/>
  </p:clrMapOvr>
</p:sld>
</file>

<file path=ppt/theme/theme1.xml><?xml version="1.0" encoding="utf-8"?>
<a:theme xmlns:a="http://schemas.openxmlformats.org/drawingml/2006/main" name="BIA Template">
  <a:themeElements>
    <a:clrScheme name="Custom 4">
      <a:dk1>
        <a:srgbClr val="161A3E"/>
      </a:dk1>
      <a:lt1>
        <a:sysClr val="window" lastClr="FFFFFF"/>
      </a:lt1>
      <a:dk2>
        <a:srgbClr val="44546A"/>
      </a:dk2>
      <a:lt2>
        <a:srgbClr val="E7E6E6"/>
      </a:lt2>
      <a:accent1>
        <a:srgbClr val="4472C4"/>
      </a:accent1>
      <a:accent2>
        <a:srgbClr val="ED7D31"/>
      </a:accent2>
      <a:accent3>
        <a:srgbClr val="44546A"/>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9217</TotalTime>
  <Words>1531</Words>
  <Application>Microsoft Office PowerPoint</Application>
  <PresentationFormat>Widescreen</PresentationFormat>
  <Paragraphs>142</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Rockwell</vt:lpstr>
      <vt:lpstr>Wingdings</vt:lpstr>
      <vt:lpstr>BIA Template</vt:lpstr>
      <vt:lpstr>PowerPoint Presentation</vt:lpstr>
      <vt:lpstr>PowerPoint Presentation</vt:lpstr>
      <vt:lpstr>PowerPoint Presentation</vt:lpstr>
      <vt:lpstr>PowerPoint Presentation</vt:lpstr>
      <vt:lpstr>PowerPoint Presentation</vt:lpstr>
      <vt:lpstr>Exploratory  Data Analysis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Aayush Shah</dc:creator>
  <cp:lastModifiedBy>Admin</cp:lastModifiedBy>
  <cp:revision>2306</cp:revision>
  <cp:lastPrinted>2025-11-28T03:59:02Z</cp:lastPrinted>
  <dcterms:created xsi:type="dcterms:W3CDTF">2020-12-23T13:36:00Z</dcterms:created>
  <dcterms:modified xsi:type="dcterms:W3CDTF">2025-11-29T04:14:11Z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0B547D39C558497AB25C6414A889D07D</vt:lpwstr>
  </property>
  <property fmtid="{D5CDD505-2E9C-101B-9397-08002B2CF9AE}" pid="3" name="KSOProductBuildVer">
    <vt:lpwstr>1033-11.2.0.11306</vt:lpwstr>
  </property>
</Properties>
</file>

<file path=docProps/thumbnail.jpeg>
</file>